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2"/>
  </p:notesMasterIdLst>
  <p:sldIdLst>
    <p:sldId id="780" r:id="rId2"/>
    <p:sldId id="796" r:id="rId3"/>
    <p:sldId id="803" r:id="rId4"/>
    <p:sldId id="668" r:id="rId5"/>
    <p:sldId id="701" r:id="rId6"/>
    <p:sldId id="750" r:id="rId7"/>
    <p:sldId id="797" r:id="rId8"/>
    <p:sldId id="786" r:id="rId9"/>
    <p:sldId id="798" r:id="rId10"/>
    <p:sldId id="799" r:id="rId11"/>
    <p:sldId id="759" r:id="rId12"/>
    <p:sldId id="821" r:id="rId13"/>
    <p:sldId id="822" r:id="rId14"/>
    <p:sldId id="823" r:id="rId15"/>
    <p:sldId id="824" r:id="rId16"/>
    <p:sldId id="812" r:id="rId17"/>
    <p:sldId id="800" r:id="rId18"/>
    <p:sldId id="768" r:id="rId19"/>
    <p:sldId id="733" r:id="rId20"/>
    <p:sldId id="778" r:id="rId21"/>
    <p:sldId id="813" r:id="rId22"/>
    <p:sldId id="807" r:id="rId23"/>
    <p:sldId id="829" r:id="rId24"/>
    <p:sldId id="825" r:id="rId25"/>
    <p:sldId id="826" r:id="rId26"/>
    <p:sldId id="827" r:id="rId27"/>
    <p:sldId id="828" r:id="rId28"/>
    <p:sldId id="830" r:id="rId29"/>
    <p:sldId id="811" r:id="rId30"/>
    <p:sldId id="801" r:id="rId31"/>
  </p:sldIdLst>
  <p:sldSz cx="9144000" cy="6858000" type="screen4x3"/>
  <p:notesSz cx="6858000" cy="9144000"/>
  <p:custShowLst>
    <p:custShow name="自定义放映 1" id="0">
      <p:sldLst/>
    </p:custShow>
    <p:custShow name="自定义放映 2" id="1">
      <p:sldLst/>
    </p:custShow>
    <p:custShow name="自定义放映 3" id="2">
      <p:sldLst/>
    </p:custShow>
    <p:custShow name="自定义放映 4" id="3">
      <p:sldLst/>
    </p:custShow>
    <p:custShow name="自定义放映 5" id="4">
      <p:sldLst/>
    </p:custShow>
  </p:custShowLst>
  <p:defaultTextStyle>
    <a:defPPr>
      <a:defRPr lang="zh-CN"/>
    </a:defPPr>
    <a:lvl1pPr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FF00"/>
    <a:srgbClr val="0000FF"/>
    <a:srgbClr val="000066"/>
    <a:srgbClr val="FF0000"/>
    <a:srgbClr val="0000CC"/>
    <a:srgbClr val="FF33CC"/>
    <a:srgbClr val="FF00FF"/>
    <a:srgbClr val="66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horzBarState="maximized">
    <p:restoredLeft sz="16300" autoAdjust="0"/>
    <p:restoredTop sz="91054" autoAdjust="0"/>
  </p:normalViewPr>
  <p:slideViewPr>
    <p:cSldViewPr>
      <p:cViewPr>
        <p:scale>
          <a:sx n="80" d="100"/>
          <a:sy n="80" d="100"/>
        </p:scale>
        <p:origin x="-1411" y="-1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97"/>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effectLst/>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solidFill>
                  <a:schemeClr val="tx1"/>
                </a:solidFill>
                <a:effectLst/>
                <a:latin typeface="+mn-lt"/>
                <a:ea typeface="+mn-ea"/>
              </a:defRPr>
            </a:lvl1pPr>
          </a:lstStyle>
          <a:p>
            <a:pPr>
              <a:defRPr/>
            </a:pPr>
            <a:fld id="{02242C0E-A829-48DB-A0AA-D1A0750B3B29}" type="datetimeFigureOut">
              <a:rPr lang="zh-CN" altLang="en-US"/>
              <a:pPr>
                <a:defRPr/>
              </a:pPr>
              <a:t>2016/12/30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effectLst/>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a:solidFill>
                  <a:schemeClr val="tx1"/>
                </a:solidFill>
                <a:latin typeface="Calibri" panose="020F0502020204030204" pitchFamily="34" charset="0"/>
              </a:defRPr>
            </a:lvl1pPr>
          </a:lstStyle>
          <a:p>
            <a:fld id="{7944B205-3327-49F1-8179-D322592C2F79}" type="slidenum">
              <a:rPr lang="zh-CN" altLang="en-US"/>
              <a:pPr/>
              <a:t>‹#›</a:t>
            </a:fld>
            <a:endParaRPr lang="zh-CN" altLang="en-US"/>
          </a:p>
        </p:txBody>
      </p:sp>
    </p:spTree>
    <p:extLst>
      <p:ext uri="{BB962C8B-B14F-4D97-AF65-F5344CB8AC3E}">
        <p14:creationId xmlns:p14="http://schemas.microsoft.com/office/powerpoint/2010/main" xmlns="" val="338465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solidFill>
                  <a:srgbClr val="C00000"/>
                </a:solidFill>
                <a:latin typeface="Georgia" pitchFamily="18" charset="0"/>
                <a:ea typeface="+mn-ea"/>
              </a:rPr>
              <a:t>Some of you may know that an orbit vertical to the ecliptic</a:t>
            </a:r>
            <a:r>
              <a:rPr lang="en-US" altLang="zh-CN" sz="1200" baseline="0" dirty="0" smtClean="0">
                <a:solidFill>
                  <a:srgbClr val="C00000"/>
                </a:solidFill>
                <a:latin typeface="Georgia" pitchFamily="18" charset="0"/>
                <a:ea typeface="+mn-ea"/>
              </a:rPr>
              <a:t> tend to be less stable. So we need to make sure that acceptable orbits do exist. </a:t>
            </a:r>
          </a:p>
          <a:p>
            <a:endParaRPr lang="en-US" altLang="zh-CN" sz="1200" baseline="0" dirty="0" smtClean="0">
              <a:solidFill>
                <a:srgbClr val="C00000"/>
              </a:solidFill>
              <a:latin typeface="Georgia" pitchFamily="18" charset="0"/>
              <a:ea typeface="+mn-ea"/>
            </a:endParaRPr>
          </a:p>
          <a:p>
            <a:r>
              <a:rPr lang="en-US" altLang="zh-CN" sz="1200" baseline="0" dirty="0" smtClean="0">
                <a:solidFill>
                  <a:srgbClr val="C00000"/>
                </a:solidFill>
                <a:latin typeface="Georgia" pitchFamily="18" charset="0"/>
                <a:ea typeface="+mn-ea"/>
              </a:rPr>
              <a:t>There are several issues to consider when talking about a real orbit. </a:t>
            </a:r>
          </a:p>
          <a:p>
            <a:pPr marL="228600" indent="-228600">
              <a:buAutoNum type="arabicParenR"/>
            </a:pPr>
            <a:r>
              <a:rPr lang="en-US" altLang="zh-CN" sz="1200" baseline="0" dirty="0" smtClean="0">
                <a:solidFill>
                  <a:srgbClr val="C00000"/>
                </a:solidFill>
                <a:latin typeface="Georgia" pitchFamily="18" charset="0"/>
                <a:ea typeface="+mn-ea"/>
              </a:rPr>
              <a:t>The relative velocity between any pair of satellites should be bounded, so that the induced Doppler shift of laser signal can be removed by using on-board oscillators.</a:t>
            </a:r>
          </a:p>
          <a:p>
            <a:pPr marL="228600" indent="-228600">
              <a:buAutoNum type="arabicParenR"/>
            </a:pPr>
            <a:r>
              <a:rPr lang="en-US" altLang="zh-CN" sz="1200" baseline="0" dirty="0" smtClean="0">
                <a:solidFill>
                  <a:srgbClr val="C00000"/>
                </a:solidFill>
                <a:latin typeface="Georgia" pitchFamily="18" charset="0"/>
                <a:ea typeface="+mn-ea"/>
              </a:rPr>
              <a:t>The subtended angles of any pair of satellites with respect to the third should also be bounded, so as not to go beyond the capability of pointing control system. </a:t>
            </a:r>
          </a:p>
          <a:p>
            <a:pPr marL="228600" indent="-228600">
              <a:buAutoNum type="arabicParenR"/>
            </a:pPr>
            <a:r>
              <a:rPr lang="en-US" altLang="zh-CN" sz="1200" baseline="0" dirty="0" smtClean="0">
                <a:solidFill>
                  <a:srgbClr val="C00000"/>
                </a:solidFill>
                <a:latin typeface="Georgia" pitchFamily="18" charset="0"/>
                <a:ea typeface="+mn-ea"/>
              </a:rPr>
              <a:t>For TianQin, the requirement on subtended angles also constrains the variation of armlengths significantly, and there is no need to take the latter to be an independent factor.</a:t>
            </a:r>
          </a:p>
          <a:p>
            <a:pPr marL="228600" indent="-228600">
              <a:buNone/>
            </a:pPr>
            <a:endParaRPr lang="en-US" altLang="zh-CN" sz="1200" baseline="0" dirty="0" smtClean="0">
              <a:solidFill>
                <a:srgbClr val="C00000"/>
              </a:solidFill>
              <a:latin typeface="Georgia" pitchFamily="18" charset="0"/>
              <a:ea typeface="+mn-ea"/>
            </a:endParaRPr>
          </a:p>
          <a:p>
            <a:pPr marL="228600" indent="-228600">
              <a:buNone/>
            </a:pPr>
            <a:r>
              <a:rPr lang="en-US" altLang="zh-CN" sz="1200" baseline="0" dirty="0" smtClean="0">
                <a:solidFill>
                  <a:srgbClr val="C00000"/>
                </a:solidFill>
                <a:latin typeface="Georgia" pitchFamily="18" charset="0"/>
                <a:ea typeface="+mn-ea"/>
              </a:rPr>
              <a:t>An acceptable set of orbits is shown in the figure. </a:t>
            </a:r>
          </a:p>
          <a:p>
            <a:pPr marL="228600" indent="-228600">
              <a:buAutoNum type="arabicParenR"/>
            </a:pPr>
            <a:r>
              <a:rPr lang="en-US" altLang="zh-CN" sz="1200" dirty="0" smtClean="0">
                <a:solidFill>
                  <a:srgbClr val="C00000"/>
                </a:solidFill>
                <a:latin typeface="Georgia" pitchFamily="18" charset="0"/>
                <a:ea typeface="+mn-ea"/>
              </a:rPr>
              <a:t>The relative velocity (range rate) between each pair of satellites varies no more than 10m/s in five years. Its compensation</a:t>
            </a:r>
            <a:r>
              <a:rPr lang="en-US" altLang="zh-CN" sz="1200" baseline="0" dirty="0" smtClean="0">
                <a:solidFill>
                  <a:srgbClr val="C00000"/>
                </a:solidFill>
                <a:latin typeface="Georgia" pitchFamily="18" charset="0"/>
                <a:ea typeface="+mn-ea"/>
              </a:rPr>
              <a:t> is well </a:t>
            </a:r>
            <a:r>
              <a:rPr lang="en-US" altLang="zh-CN" sz="1200" dirty="0" smtClean="0">
                <a:solidFill>
                  <a:srgbClr val="C00000"/>
                </a:solidFill>
                <a:latin typeface="Georgia" pitchFamily="18" charset="0"/>
                <a:ea typeface="+mn-ea"/>
              </a:rPr>
              <a:t>within the</a:t>
            </a:r>
            <a:r>
              <a:rPr lang="en-US" altLang="zh-CN" sz="1200" baseline="0" dirty="0" smtClean="0">
                <a:solidFill>
                  <a:srgbClr val="C00000"/>
                </a:solidFill>
                <a:latin typeface="Georgia" pitchFamily="18" charset="0"/>
                <a:ea typeface="+mn-ea"/>
              </a:rPr>
              <a:t> reach of present technologies. </a:t>
            </a:r>
          </a:p>
          <a:p>
            <a:pPr marL="228600" indent="-228600">
              <a:buAutoNum type="arabicParenR"/>
            </a:pPr>
            <a:r>
              <a:rPr lang="en-US" altLang="zh-CN" sz="1200" dirty="0" smtClean="0">
                <a:solidFill>
                  <a:srgbClr val="C00000"/>
                </a:solidFill>
                <a:latin typeface="Georgia" pitchFamily="18" charset="0"/>
                <a:ea typeface="+mn-ea"/>
              </a:rPr>
              <a:t>The variation of subtended angles can be separated into two parts — short term fluctuations and long term shifts in the averaged value of the variation (This is most significant for SC1-SC2 in the figure). The short term fluctuation has periods at the order of a few days and magnitudes at about 0.1◦. This part can be corrected using laser beam pointing control with fast steering mirror. On the other hand, the attitude control of telescope with gimbal mechanism might be needed to deal with the larger variations accumulated through the long term shift. But this can be done at intervals in the order of several months.</a:t>
            </a:r>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In constructing the TianQin concept, we are in a sense doing a reverse engineering</a:t>
            </a:r>
            <a:r>
              <a:rPr lang="en-US" altLang="zh-CN" baseline="0" dirty="0" smtClean="0"/>
              <a:t> problem. We firstly identify a most accessible source, and then try to derive the requirement on the instruments.</a:t>
            </a:r>
          </a:p>
          <a:p>
            <a:endParaRPr lang="en-US" altLang="zh-CN" baseline="0" dirty="0" smtClean="0"/>
          </a:p>
          <a:p>
            <a:r>
              <a:rPr lang="en-US" altLang="zh-CN" baseline="0" dirty="0" smtClean="0"/>
              <a:t>For the example J0806, with its parameters given previously, the magnitude of gravitational wave is at the order 10^-22 to 10^-23. Our goal is to have a decisive detection within a few months (say 90 days), this will correspond to an integrated magnitude 10^-19/Hz^{1/2}.</a:t>
            </a:r>
          </a:p>
          <a:p>
            <a:endParaRPr lang="en-US" altLang="zh-CN" baseline="0" dirty="0" smtClean="0"/>
          </a:p>
          <a:p>
            <a:r>
              <a:rPr lang="en-US" altLang="zh-CN" baseline="0" dirty="0" smtClean="0"/>
              <a:t>With our current understanding of the satellite formation of TianQin (This determines the structure of laser interferometer),  the expected noise of the instruments can also be estimated. For the present purpose, we only include the two major contributions: the noise from position measurement (laser interferometer) and the residual acceleration (dragfree control).</a:t>
            </a:r>
          </a:p>
          <a:p>
            <a:endParaRPr lang="en-US" altLang="zh-CN" baseline="0" dirty="0" smtClean="0"/>
          </a:p>
          <a:p>
            <a:r>
              <a:rPr lang="en-US" altLang="zh-CN" baseline="0" dirty="0" smtClean="0"/>
              <a:t>A signal-to-noise ratio SNR=5 is usually enough for an acceptable detection, but we require SNR=10 for some redundancy. This then impose a constraint on the noise goal on position measurement and on dragfree control.</a:t>
            </a:r>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28471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With such requirements,</a:t>
            </a:r>
            <a:r>
              <a:rPr lang="en-US" altLang="zh-CN" baseline="0" dirty="0" smtClean="0"/>
              <a:t> a preliminary error budget has been prepared by our colleagues working on the two specific sectors. These values will need to be improved and verified in the future.</a:t>
            </a:r>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419639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28471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146257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146257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14625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28471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0" y="-26988"/>
            <a:ext cx="9144000" cy="863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5"/>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8224838" y="-26988"/>
            <a:ext cx="919162" cy="863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banner图"/>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26988"/>
            <a:ext cx="9144000"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0" y="1052736"/>
            <a:ext cx="9144000" cy="1470025"/>
          </a:xfrm>
        </p:spPr>
        <p:txBody>
          <a:bodyPr>
            <a:noAutofit/>
          </a:bodyPr>
          <a:lstStyle>
            <a:lvl1pPr algn="ctr">
              <a:defRPr sz="5400" b="1">
                <a:solidFill>
                  <a:srgbClr val="002060"/>
                </a:solidFill>
                <a:effectLst>
                  <a:outerShdw blurRad="38100" dist="38100" dir="2700000" algn="tl">
                    <a:srgbClr val="000000">
                      <a:alpha val="43137"/>
                    </a:srgbClr>
                  </a:outerShdw>
                </a:effectLst>
                <a:latin typeface="微软雅黑" pitchFamily="34" charset="-122"/>
                <a:ea typeface="微软雅黑" pitchFamily="34" charset="-122"/>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8" name="灯片编号占位符 5"/>
          <p:cNvSpPr>
            <a:spLocks noGrp="1"/>
          </p:cNvSpPr>
          <p:nvPr>
            <p:ph type="sldNum" sz="quarter" idx="10"/>
          </p:nvPr>
        </p:nvSpPr>
        <p:spPr>
          <a:xfrm>
            <a:off x="8351838" y="6353175"/>
            <a:ext cx="792162" cy="504825"/>
          </a:xfrm>
        </p:spPr>
        <p:txBody>
          <a:bodyPr/>
          <a:lstStyle>
            <a:lvl1pPr>
              <a:defRPr>
                <a:solidFill>
                  <a:schemeClr val="hlink"/>
                </a:solidFill>
              </a:defRPr>
            </a:lvl1pPr>
          </a:lstStyle>
          <a:p>
            <a:fld id="{3AE5F5C2-D2B9-4EEA-A1A0-570F149BA3D7}" type="slidenum">
              <a:rPr lang="zh-CN" altLang="en-US"/>
              <a:pPr/>
              <a:t>‹#›</a:t>
            </a:fld>
            <a:endParaRPr lang="en-US" altLang="zh-CN"/>
          </a:p>
        </p:txBody>
      </p:sp>
    </p:spTree>
    <p:extLst>
      <p:ext uri="{BB962C8B-B14F-4D97-AF65-F5344CB8AC3E}">
        <p14:creationId xmlns:p14="http://schemas.microsoft.com/office/powerpoint/2010/main" xmlns="" val="209533816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6975475" y="64484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002060"/>
                </a:solidFill>
                <a:effectLst>
                  <a:outerShdw blurRad="38100" dist="38100" dir="2700000" algn="tl">
                    <a:srgbClr val="C0C0C0"/>
                  </a:outerShdw>
                </a:effectLst>
                <a:ea typeface="黑体" panose="02010609060101010101" pitchFamily="49" charset="-122"/>
                <a:cs typeface="Times New Roman" panose="02020603050405020304" pitchFamily="18" charset="0"/>
              </a:defRPr>
            </a:lvl1pPr>
          </a:lstStyle>
          <a:p>
            <a:fld id="{E7230C35-D35D-4533-A2E2-84BEEDF88ACE}"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114" r:id="rId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黑体" pitchFamily="49" charset="-122"/>
          <a:ea typeface="黑体" pitchFamily="49" charset="-122"/>
          <a:cs typeface="+mj-cs"/>
        </a:defRPr>
      </a:lvl1pPr>
      <a:lvl2pPr algn="l" rtl="0" eaLnBrk="0" fontAlgn="base" hangingPunct="0">
        <a:spcBef>
          <a:spcPct val="0"/>
        </a:spcBef>
        <a:spcAft>
          <a:spcPct val="0"/>
        </a:spcAft>
        <a:defRPr sz="3600" b="1">
          <a:solidFill>
            <a:srgbClr val="FFFF00"/>
          </a:solidFill>
          <a:latin typeface="黑体" pitchFamily="49" charset="-122"/>
          <a:ea typeface="黑体" pitchFamily="49" charset="-122"/>
        </a:defRPr>
      </a:lvl2pPr>
      <a:lvl3pPr algn="l" rtl="0" eaLnBrk="0" fontAlgn="base" hangingPunct="0">
        <a:spcBef>
          <a:spcPct val="0"/>
        </a:spcBef>
        <a:spcAft>
          <a:spcPct val="0"/>
        </a:spcAft>
        <a:defRPr sz="3600" b="1">
          <a:solidFill>
            <a:srgbClr val="FFFF00"/>
          </a:solidFill>
          <a:latin typeface="黑体" pitchFamily="49" charset="-122"/>
          <a:ea typeface="黑体" pitchFamily="49" charset="-122"/>
        </a:defRPr>
      </a:lvl3pPr>
      <a:lvl4pPr algn="l" rtl="0" eaLnBrk="0" fontAlgn="base" hangingPunct="0">
        <a:spcBef>
          <a:spcPct val="0"/>
        </a:spcBef>
        <a:spcAft>
          <a:spcPct val="0"/>
        </a:spcAft>
        <a:defRPr sz="3600" b="1">
          <a:solidFill>
            <a:srgbClr val="FFFF00"/>
          </a:solidFill>
          <a:latin typeface="黑体" pitchFamily="49" charset="-122"/>
          <a:ea typeface="黑体" pitchFamily="49" charset="-122"/>
        </a:defRPr>
      </a:lvl4pPr>
      <a:lvl5pPr algn="l" rtl="0" eaLnBrk="0" fontAlgn="base" hangingPunct="0">
        <a:spcBef>
          <a:spcPct val="0"/>
        </a:spcBef>
        <a:spcAft>
          <a:spcPct val="0"/>
        </a:spcAft>
        <a:defRPr sz="3600" b="1">
          <a:solidFill>
            <a:srgbClr val="FFFF00"/>
          </a:solidFill>
          <a:latin typeface="黑体" pitchFamily="49" charset="-122"/>
          <a:ea typeface="黑体" pitchFamily="49" charset="-122"/>
        </a:defRPr>
      </a:lvl5pPr>
      <a:lvl6pPr marL="457200" algn="l" rtl="0" fontAlgn="base">
        <a:spcBef>
          <a:spcPct val="0"/>
        </a:spcBef>
        <a:spcAft>
          <a:spcPct val="0"/>
        </a:spcAft>
        <a:defRPr sz="3600" b="1">
          <a:solidFill>
            <a:srgbClr val="FFFF00"/>
          </a:solidFill>
          <a:latin typeface="黑体" pitchFamily="49" charset="-122"/>
          <a:ea typeface="黑体" pitchFamily="49" charset="-122"/>
        </a:defRPr>
      </a:lvl6pPr>
      <a:lvl7pPr marL="914400" algn="l" rtl="0" fontAlgn="base">
        <a:spcBef>
          <a:spcPct val="0"/>
        </a:spcBef>
        <a:spcAft>
          <a:spcPct val="0"/>
        </a:spcAft>
        <a:defRPr sz="3600" b="1">
          <a:solidFill>
            <a:srgbClr val="FFFF00"/>
          </a:solidFill>
          <a:latin typeface="黑体" pitchFamily="49" charset="-122"/>
          <a:ea typeface="黑体" pitchFamily="49" charset="-122"/>
        </a:defRPr>
      </a:lvl7pPr>
      <a:lvl8pPr marL="1371600" algn="l" rtl="0" fontAlgn="base">
        <a:spcBef>
          <a:spcPct val="0"/>
        </a:spcBef>
        <a:spcAft>
          <a:spcPct val="0"/>
        </a:spcAft>
        <a:defRPr sz="3600" b="1">
          <a:solidFill>
            <a:srgbClr val="FFFF00"/>
          </a:solidFill>
          <a:latin typeface="黑体" pitchFamily="49" charset="-122"/>
          <a:ea typeface="黑体" pitchFamily="49" charset="-122"/>
        </a:defRPr>
      </a:lvl8pPr>
      <a:lvl9pPr marL="1828800" algn="l" rtl="0" fontAlgn="base">
        <a:spcBef>
          <a:spcPct val="0"/>
        </a:spcBef>
        <a:spcAft>
          <a:spcPct val="0"/>
        </a:spcAft>
        <a:defRPr sz="3600" b="1">
          <a:solidFill>
            <a:srgbClr val="FFFF00"/>
          </a:solidFill>
          <a:latin typeface="黑体" pitchFamily="49" charset="-122"/>
          <a:ea typeface="黑体" pitchFamily="49"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chemeClr val="tx1"/>
          </a:solidFill>
          <a:latin typeface="Times New Roman" pitchFamily="18" charset="0"/>
          <a:ea typeface="黑体" pitchFamily="49"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chemeClr val="tx1"/>
          </a:solidFill>
          <a:latin typeface="Times New Roman" pitchFamily="18" charset="0"/>
          <a:ea typeface="黑体" pitchFamily="49"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Times New Roman" pitchFamily="18" charset="0"/>
          <a:ea typeface="黑体" pitchFamily="49"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Times New Roman" pitchFamily="18" charset="0"/>
          <a:ea typeface="黑体" pitchFamily="49"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Times New Roman" pitchFamily="18" charset="0"/>
          <a:ea typeface="黑体" pitchFamily="49"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3.wdp"/><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gif"/><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openxmlformats.org/officeDocument/2006/relationships/image" Target="../media/image7.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gif"/><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C:\Working\2015a\&#20869;&#33945;&#21476;&#22823;&#23398;&#25253;&#21578;\gravitationalwaves_001.avi"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2" y="2780410"/>
            <a:ext cx="9144000" cy="1077218"/>
          </a:xfrm>
          <a:prstGeom prst="rect">
            <a:avLst/>
          </a:prstGeom>
          <a:noFill/>
          <a:ln w="9525">
            <a:noFill/>
            <a:miter lim="800000"/>
            <a:headEnd/>
            <a:tailEnd/>
          </a:ln>
          <a:effectLst/>
        </p:spPr>
        <p:txBody>
          <a:bodyPr wrap="square">
            <a:spAutoFit/>
          </a:bodyPr>
          <a:lstStyle/>
          <a:p>
            <a:pPr algn="ctr"/>
            <a:r>
              <a:rPr lang="en-US" altLang="zh-CN" sz="3200" dirty="0" err="1" smtClean="0">
                <a:solidFill>
                  <a:srgbClr val="0000FF"/>
                </a:solidFill>
                <a:latin typeface="微软雅黑" pitchFamily="34" charset="-122"/>
                <a:ea typeface="微软雅黑" pitchFamily="34" charset="-122"/>
              </a:rPr>
              <a:t>Spaceborne</a:t>
            </a:r>
            <a:r>
              <a:rPr lang="en-US" altLang="zh-CN" sz="3200" dirty="0" smtClean="0">
                <a:solidFill>
                  <a:srgbClr val="0000FF"/>
                </a:solidFill>
                <a:latin typeface="微软雅黑" pitchFamily="34" charset="-122"/>
                <a:ea typeface="微软雅黑" pitchFamily="34" charset="-122"/>
              </a:rPr>
              <a:t> Gravitational Waves Detection – </a:t>
            </a:r>
            <a:r>
              <a:rPr lang="en-US" altLang="zh-CN" sz="3200" dirty="0" err="1" smtClean="0">
                <a:solidFill>
                  <a:srgbClr val="0000FF"/>
                </a:solidFill>
                <a:latin typeface="微软雅黑" pitchFamily="34" charset="-122"/>
                <a:ea typeface="微软雅黑" pitchFamily="34" charset="-122"/>
              </a:rPr>
              <a:t>Tianqin</a:t>
            </a:r>
            <a:r>
              <a:rPr lang="en-US" altLang="zh-CN" sz="3200" dirty="0" smtClean="0">
                <a:solidFill>
                  <a:srgbClr val="0000FF"/>
                </a:solidFill>
                <a:latin typeface="微软雅黑" pitchFamily="34" charset="-122"/>
                <a:ea typeface="微软雅黑" pitchFamily="34" charset="-122"/>
              </a:rPr>
              <a:t> Mission</a:t>
            </a:r>
          </a:p>
        </p:txBody>
      </p:sp>
      <p:sp>
        <p:nvSpPr>
          <p:cNvPr id="9" name="Text Box 3"/>
          <p:cNvSpPr txBox="1">
            <a:spLocks noChangeArrowheads="1"/>
          </p:cNvSpPr>
          <p:nvPr/>
        </p:nvSpPr>
        <p:spPr bwMode="auto">
          <a:xfrm>
            <a:off x="18810" y="4433874"/>
            <a:ext cx="9125190" cy="2086725"/>
          </a:xfrm>
          <a:prstGeom prst="rect">
            <a:avLst/>
          </a:prstGeom>
          <a:noFill/>
          <a:ln w="9525">
            <a:noFill/>
            <a:miter lim="800000"/>
            <a:headEnd/>
            <a:tailEnd/>
          </a:ln>
          <a:effectLst/>
        </p:spPr>
        <p:txBody>
          <a:bodyPr wrap="square">
            <a:spAutoFit/>
          </a:bodyPr>
          <a:lstStyle/>
          <a:p>
            <a:pPr algn="ctr"/>
            <a:r>
              <a:rPr lang="en-US" altLang="zh-CN" sz="2800" dirty="0" smtClean="0">
                <a:latin typeface="微软雅黑" pitchFamily="34" charset="-122"/>
                <a:ea typeface="微软雅黑" pitchFamily="34" charset="-122"/>
              </a:rPr>
              <a:t>Hsien-Chi Yeh</a:t>
            </a:r>
          </a:p>
          <a:p>
            <a:pPr algn="ctr"/>
            <a:r>
              <a:rPr lang="en-US" altLang="zh-CN" sz="2200" dirty="0" err="1" smtClean="0">
                <a:latin typeface="微软雅黑" pitchFamily="34" charset="-122"/>
                <a:ea typeface="微软雅黑" pitchFamily="34" charset="-122"/>
              </a:rPr>
              <a:t>Tianqin</a:t>
            </a:r>
            <a:r>
              <a:rPr lang="en-US" altLang="zh-CN" sz="2200" dirty="0" smtClean="0">
                <a:latin typeface="微软雅黑" pitchFamily="34" charset="-122"/>
                <a:ea typeface="微软雅黑" pitchFamily="34" charset="-122"/>
              </a:rPr>
              <a:t> Research Center for Gravitational Physics</a:t>
            </a:r>
          </a:p>
          <a:p>
            <a:pPr algn="ctr"/>
            <a:r>
              <a:rPr lang="en-US" altLang="zh-CN" sz="2200" dirty="0" smtClean="0">
                <a:latin typeface="微软雅黑" pitchFamily="34" charset="-122"/>
                <a:ea typeface="微软雅黑" pitchFamily="34" charset="-122"/>
              </a:rPr>
              <a:t>Sun </a:t>
            </a:r>
            <a:r>
              <a:rPr lang="en-US" altLang="zh-CN" sz="2200" dirty="0" err="1" smtClean="0">
                <a:latin typeface="微软雅黑" pitchFamily="34" charset="-122"/>
                <a:ea typeface="微软雅黑" pitchFamily="34" charset="-122"/>
              </a:rPr>
              <a:t>Yat-sen</a:t>
            </a:r>
            <a:r>
              <a:rPr lang="en-US" altLang="zh-CN" sz="2200" dirty="0" smtClean="0">
                <a:latin typeface="微软雅黑" pitchFamily="34" charset="-122"/>
                <a:ea typeface="微软雅黑" pitchFamily="34" charset="-122"/>
              </a:rPr>
              <a:t> University</a:t>
            </a:r>
          </a:p>
          <a:p>
            <a:pPr algn="ctr">
              <a:lnSpc>
                <a:spcPct val="120000"/>
              </a:lnSpc>
            </a:pPr>
            <a:endParaRPr lang="en-US" altLang="zh-CN" dirty="0" smtClean="0">
              <a:latin typeface="微软雅黑" pitchFamily="34" charset="-122"/>
              <a:ea typeface="微软雅黑" pitchFamily="34" charset="-122"/>
            </a:endParaRPr>
          </a:p>
          <a:p>
            <a:pPr algn="ctr">
              <a:lnSpc>
                <a:spcPct val="120000"/>
              </a:lnSpc>
            </a:pPr>
            <a:r>
              <a:rPr lang="en-US" altLang="zh-CN" sz="2200" dirty="0" smtClean="0">
                <a:latin typeface="微软雅黑" pitchFamily="34" charset="-122"/>
                <a:ea typeface="微软雅黑" pitchFamily="34" charset="-122"/>
              </a:rPr>
              <a:t>30</a:t>
            </a:r>
            <a:r>
              <a:rPr lang="en-US" altLang="zh-CN" sz="2200" baseline="30000" dirty="0" smtClean="0">
                <a:latin typeface="微软雅黑" pitchFamily="34" charset="-122"/>
                <a:ea typeface="微软雅黑" pitchFamily="34" charset="-122"/>
              </a:rPr>
              <a:t>th</a:t>
            </a:r>
            <a:r>
              <a:rPr lang="en-US" altLang="zh-CN" sz="2200" dirty="0" smtClean="0">
                <a:latin typeface="微软雅黑" pitchFamily="34" charset="-122"/>
                <a:ea typeface="微软雅黑" pitchFamily="34" charset="-122"/>
              </a:rPr>
              <a:t> December, 2016</a:t>
            </a:r>
            <a:endParaRPr lang="en-US" altLang="zh-CN" sz="2200" dirty="0">
              <a:latin typeface="微软雅黑" pitchFamily="34" charset="-122"/>
              <a:ea typeface="微软雅黑" pitchFamily="34" charset="-122"/>
            </a:endParaRPr>
          </a:p>
        </p:txBody>
      </p:sp>
      <p:sp>
        <p:nvSpPr>
          <p:cNvPr id="4" name="TextBox 3"/>
          <p:cNvSpPr txBox="1"/>
          <p:nvPr/>
        </p:nvSpPr>
        <p:spPr>
          <a:xfrm>
            <a:off x="0" y="285728"/>
            <a:ext cx="9144000" cy="1754326"/>
          </a:xfrm>
          <a:prstGeom prst="rect">
            <a:avLst/>
          </a:prstGeom>
          <a:noFill/>
        </p:spPr>
        <p:txBody>
          <a:bodyPr wrap="square" rtlCol="0">
            <a:spAutoFit/>
          </a:bodyPr>
          <a:lstStyle/>
          <a:p>
            <a:pPr algn="ctr"/>
            <a:r>
              <a:rPr lang="en-US" altLang="zh-CN" sz="3200" dirty="0" smtClean="0">
                <a:solidFill>
                  <a:schemeClr val="bg1"/>
                </a:solidFill>
                <a:latin typeface="微软雅黑" pitchFamily="34" charset="-122"/>
                <a:ea typeface="微软雅黑" pitchFamily="34" charset="-122"/>
              </a:rPr>
              <a:t>4</a:t>
            </a:r>
            <a:r>
              <a:rPr lang="en-US" altLang="zh-CN" sz="3200" baseline="30000" dirty="0" smtClean="0">
                <a:solidFill>
                  <a:schemeClr val="bg1"/>
                </a:solidFill>
                <a:latin typeface="微软雅黑" pitchFamily="34" charset="-122"/>
                <a:ea typeface="微软雅黑" pitchFamily="34" charset="-122"/>
              </a:rPr>
              <a:t>th</a:t>
            </a:r>
            <a:r>
              <a:rPr lang="en-US" altLang="zh-CN" sz="3200" dirty="0" smtClean="0">
                <a:solidFill>
                  <a:schemeClr val="bg1"/>
                </a:solidFill>
                <a:latin typeface="微软雅黑" pitchFamily="34" charset="-122"/>
                <a:ea typeface="微软雅黑" pitchFamily="34" charset="-122"/>
              </a:rPr>
              <a:t> International Workshop on</a:t>
            </a:r>
          </a:p>
          <a:p>
            <a:pPr algn="ctr"/>
            <a:endParaRPr lang="en-US" altLang="zh-CN" sz="2000" dirty="0" smtClean="0">
              <a:solidFill>
                <a:schemeClr val="bg1"/>
              </a:solidFill>
              <a:latin typeface="微软雅黑" pitchFamily="34" charset="-122"/>
              <a:ea typeface="微软雅黑" pitchFamily="34" charset="-122"/>
            </a:endParaRPr>
          </a:p>
          <a:p>
            <a:pPr algn="ctr"/>
            <a:r>
              <a:rPr lang="en-US" altLang="zh-CN" sz="2800" dirty="0" smtClean="0">
                <a:solidFill>
                  <a:srgbClr val="FF0000"/>
                </a:solidFill>
                <a:latin typeface="微软雅黑" pitchFamily="34" charset="-122"/>
                <a:ea typeface="微软雅黑" pitchFamily="34" charset="-122"/>
              </a:rPr>
              <a:t>Dark Matter, Dark Energy and Matter-Antimatter Asymmetry</a:t>
            </a:r>
            <a:endParaRPr lang="zh-CN" altLang="en-US" sz="2800" dirty="0">
              <a:solidFill>
                <a:srgbClr val="FF0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err="1" smtClean="0">
                <a:solidFill>
                  <a:srgbClr val="FFFF00"/>
                </a:solidFill>
                <a:latin typeface="微软雅黑" pitchFamily="34" charset="-122"/>
                <a:ea typeface="微软雅黑" pitchFamily="34" charset="-122"/>
              </a:rPr>
              <a:t>TianQin</a:t>
            </a:r>
            <a:r>
              <a:rPr lang="en-US" altLang="zh-CN" sz="3600" dirty="0" smtClean="0">
                <a:solidFill>
                  <a:srgbClr val="FFFF00"/>
                </a:solidFill>
                <a:latin typeface="微软雅黑" pitchFamily="34" charset="-122"/>
                <a:ea typeface="微软雅黑" pitchFamily="34" charset="-122"/>
              </a:rPr>
              <a:t> Mission Concept</a:t>
            </a:r>
            <a:endParaRPr lang="en-US" altLang="zh-CN" dirty="0">
              <a:solidFill>
                <a:srgbClr val="FFFF00"/>
              </a:solidFill>
              <a:latin typeface="微软雅黑" pitchFamily="34" charset="-122"/>
              <a:ea typeface="微软雅黑" pitchFamily="34" charset="-122"/>
            </a:endParaRPr>
          </a:p>
        </p:txBody>
      </p:sp>
      <p:sp>
        <p:nvSpPr>
          <p:cNvPr id="11" name="Text Box 6"/>
          <p:cNvSpPr txBox="1">
            <a:spLocks noChangeArrowheads="1"/>
          </p:cNvSpPr>
          <p:nvPr/>
        </p:nvSpPr>
        <p:spPr bwMode="auto">
          <a:xfrm>
            <a:off x="642910" y="1806254"/>
            <a:ext cx="7929618" cy="3908762"/>
          </a:xfrm>
          <a:prstGeom prst="rect">
            <a:avLst/>
          </a:prstGeom>
          <a:solidFill>
            <a:schemeClr val="bg1"/>
          </a:solidFill>
          <a:ln w="9525">
            <a:noFill/>
            <a:miter lim="800000"/>
            <a:headEnd/>
            <a:tailEnd/>
          </a:ln>
          <a:effectLst/>
        </p:spPr>
        <p:txBody>
          <a:bodyPr wrap="square">
            <a:spAutoFit/>
          </a:bodyPr>
          <a:lstStyle/>
          <a:p>
            <a:pPr marL="342900" indent="-342900">
              <a:lnSpc>
                <a:spcPct val="200000"/>
              </a:lnSpc>
            </a:pPr>
            <a:r>
              <a:rPr lang="en-US" altLang="zh-CN" sz="2800" dirty="0" smtClean="0">
                <a:solidFill>
                  <a:srgbClr val="0000FF"/>
                </a:solidFill>
                <a:latin typeface="微软雅黑" pitchFamily="34" charset="-122"/>
                <a:ea typeface="微软雅黑" pitchFamily="34" charset="-122"/>
              </a:rPr>
              <a:t>Guidelines</a:t>
            </a:r>
            <a:r>
              <a:rPr lang="zh-CN" altLang="en-US" sz="2800" dirty="0" smtClean="0">
                <a:solidFill>
                  <a:srgbClr val="0000FF"/>
                </a:solidFill>
                <a:latin typeface="微软雅黑" pitchFamily="34" charset="-122"/>
                <a:ea typeface="微软雅黑" pitchFamily="34" charset="-122"/>
              </a:rPr>
              <a:t>：</a:t>
            </a:r>
            <a:endParaRPr lang="en-US" altLang="zh-CN" sz="2800" dirty="0" smtClean="0">
              <a:solidFill>
                <a:srgbClr val="0000FF"/>
              </a:solidFill>
              <a:latin typeface="微软雅黑" pitchFamily="34" charset="-122"/>
              <a:ea typeface="微软雅黑" pitchFamily="34" charset="-122"/>
            </a:endParaRPr>
          </a:p>
          <a:p>
            <a:pPr marL="342900" indent="-342900">
              <a:lnSpc>
                <a:spcPct val="200000"/>
              </a:lnSpc>
              <a:buFont typeface="Arial" pitchFamily="34" charset="0"/>
              <a:buChar char="•"/>
            </a:pPr>
            <a:r>
              <a:rPr lang="en-US" altLang="zh-CN" dirty="0" smtClean="0">
                <a:latin typeface="微软雅黑" pitchFamily="34" charset="-122"/>
                <a:ea typeface="微软雅黑" pitchFamily="34" charset="-122"/>
              </a:rPr>
              <a:t>Develop key technologies by ourselves;</a:t>
            </a:r>
          </a:p>
          <a:p>
            <a:pPr marL="342900" indent="-342900">
              <a:lnSpc>
                <a:spcPct val="200000"/>
              </a:lnSpc>
              <a:buFont typeface="Arial" pitchFamily="34" charset="0"/>
              <a:buChar char="•"/>
            </a:pPr>
            <a:r>
              <a:rPr lang="en-US" altLang="zh-CN" dirty="0" smtClean="0">
                <a:latin typeface="微软雅黑" pitchFamily="34" charset="-122"/>
                <a:ea typeface="微软雅黑" pitchFamily="34" charset="-122"/>
              </a:rPr>
              <a:t>Target specific source, identified by telescopes;</a:t>
            </a:r>
          </a:p>
          <a:p>
            <a:pPr marL="342900" indent="-342900">
              <a:lnSpc>
                <a:spcPct val="200000"/>
              </a:lnSpc>
              <a:buFont typeface="Arial" pitchFamily="34" charset="0"/>
              <a:buChar char="•"/>
            </a:pPr>
            <a:r>
              <a:rPr lang="en-US" altLang="zh-CN" dirty="0" smtClean="0">
                <a:latin typeface="微软雅黑" pitchFamily="34" charset="-122"/>
                <a:ea typeface="微软雅黑" pitchFamily="34" charset="-122"/>
              </a:rPr>
              <a:t>Geocentric orbit, shorter arm-length, higher feasibility;</a:t>
            </a:r>
            <a:endParaRPr lang="en-US" altLang="zh-CN" dirty="0" smtClean="0">
              <a:solidFill>
                <a:schemeClr val="tx2"/>
              </a:solidFill>
              <a:latin typeface="微软雅黑" pitchFamily="34" charset="-122"/>
              <a:ea typeface="微软雅黑" pitchFamily="34" charset="-122"/>
            </a:endParaRPr>
          </a:p>
        </p:txBody>
      </p:sp>
      <p:sp>
        <p:nvSpPr>
          <p:cNvPr id="4" name="矩形 3"/>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err="1" smtClean="0">
                <a:solidFill>
                  <a:srgbClr val="FFFF00"/>
                </a:solidFill>
                <a:latin typeface="微软雅黑" pitchFamily="34" charset="-122"/>
                <a:ea typeface="微软雅黑" pitchFamily="34" charset="-122"/>
              </a:rPr>
              <a:t>TianQin</a:t>
            </a:r>
            <a:r>
              <a:rPr lang="en-US" altLang="zh-CN" sz="3600" dirty="0" smtClean="0">
                <a:solidFill>
                  <a:srgbClr val="FFFF00"/>
                </a:solidFill>
                <a:latin typeface="微软雅黑" pitchFamily="34" charset="-122"/>
                <a:ea typeface="微软雅黑" pitchFamily="34" charset="-122"/>
              </a:rPr>
              <a:t> GW Antenna</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TQ.png"/>
          <p:cNvPicPr>
            <a:picLocks noChangeAspect="1"/>
          </p:cNvPicPr>
          <p:nvPr/>
        </p:nvPicPr>
        <p:blipFill>
          <a:blip r:embed="rId3"/>
          <a:stretch>
            <a:fillRect/>
          </a:stretch>
        </p:blipFill>
        <p:spPr>
          <a:xfrm>
            <a:off x="1000100" y="3357562"/>
            <a:ext cx="7215206" cy="3391086"/>
          </a:xfrm>
          <a:prstGeom prst="rect">
            <a:avLst/>
          </a:prstGeom>
        </p:spPr>
      </p:pic>
      <p:sp>
        <p:nvSpPr>
          <p:cNvPr id="11" name="Text Box 6"/>
          <p:cNvSpPr txBox="1">
            <a:spLocks noChangeArrowheads="1"/>
          </p:cNvSpPr>
          <p:nvPr/>
        </p:nvSpPr>
        <p:spPr bwMode="auto">
          <a:xfrm>
            <a:off x="428596" y="1233904"/>
            <a:ext cx="8286808" cy="2123658"/>
          </a:xfrm>
          <a:prstGeom prst="rect">
            <a:avLst/>
          </a:prstGeom>
          <a:solidFill>
            <a:schemeClr val="bg1"/>
          </a:solidFill>
          <a:ln w="9525">
            <a:noFill/>
            <a:miter lim="800000"/>
            <a:headEnd/>
            <a:tailEnd/>
          </a:ln>
          <a:effectLst/>
        </p:spPr>
        <p:txBody>
          <a:bodyPr wrap="square">
            <a:spAutoFit/>
          </a:bodyPr>
          <a:lstStyle/>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Orbit: </a:t>
            </a:r>
            <a:r>
              <a:rPr lang="en-US" altLang="zh-CN" sz="2200" dirty="0" smtClean="0">
                <a:solidFill>
                  <a:schemeClr val="tx1"/>
                </a:solidFill>
                <a:latin typeface="微软雅黑" pitchFamily="34" charset="-122"/>
                <a:ea typeface="微软雅黑" pitchFamily="34" charset="-122"/>
              </a:rPr>
              <a:t>geocentric orbit with altitude of 100,000km;</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Configuration: </a:t>
            </a:r>
            <a:r>
              <a:rPr lang="en-US" altLang="zh-CN" sz="2200" dirty="0" smtClean="0">
                <a:solidFill>
                  <a:schemeClr val="tx1"/>
                </a:solidFill>
                <a:latin typeface="微软雅黑" pitchFamily="34" charset="-122"/>
                <a:ea typeface="微软雅黑" pitchFamily="34" charset="-122"/>
              </a:rPr>
              <a:t>3-satellite triangular constellation, nearly vertical to the Ecliptic;</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“Calibrated” source: </a:t>
            </a:r>
            <a:r>
              <a:rPr lang="en-US" altLang="zh-CN" sz="2200" dirty="0" smtClean="0">
                <a:solidFill>
                  <a:schemeClr val="tx1"/>
                </a:solidFill>
                <a:latin typeface="微软雅黑" pitchFamily="34" charset="-122"/>
                <a:ea typeface="微软雅黑" pitchFamily="34" charset="-122"/>
              </a:rPr>
              <a:t>J0806.3+1527,  close to the ecliptic;</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Detection time window</a:t>
            </a:r>
            <a:r>
              <a:rPr lang="en-US" altLang="zh-CN" sz="2200" dirty="0" smtClean="0">
                <a:solidFill>
                  <a:schemeClr val="tx1"/>
                </a:solidFill>
                <a:latin typeface="微软雅黑" pitchFamily="34" charset="-122"/>
                <a:ea typeface="微软雅黑" pitchFamily="34" charset="-122"/>
              </a:rPr>
              <a:t>: 3 months;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102470"/>
            <a:ext cx="1500166" cy="5755422"/>
          </a:xfrm>
          <a:prstGeom prst="rect">
            <a:avLst/>
          </a:prstGeom>
          <a:noFill/>
          <a:ln w="12700" algn="ctr">
            <a:noFill/>
            <a:miter lim="800000"/>
            <a:headEnd/>
            <a:tailEnd/>
          </a:ln>
          <a:effectLst/>
        </p:spPr>
        <p:txBody>
          <a:bodyPr wrap="square">
            <a:spAutoFit/>
          </a:bodyPr>
          <a:lstStyle/>
          <a:p>
            <a:r>
              <a:rPr lang="en-US" altLang="zh-CN" sz="1600" dirty="0" smtClean="0">
                <a:solidFill>
                  <a:srgbClr val="FFFF00"/>
                </a:solidFill>
                <a:latin typeface="Arial Unicode MS" pitchFamily="34" charset="-122"/>
                <a:ea typeface="Arial Unicode MS" pitchFamily="34" charset="-122"/>
                <a:cs typeface="Arial Unicode MS" pitchFamily="34" charset="-122"/>
              </a:rPr>
              <a:t>Example of possible orbits (1*</a:t>
            </a:r>
            <a:r>
              <a:rPr lang="en-US" sz="1600" dirty="0" smtClean="0">
                <a:solidFill>
                  <a:srgbClr val="FFFF00"/>
                </a:solidFill>
                <a:latin typeface="Arial Unicode MS" pitchFamily="34" charset="-122"/>
                <a:ea typeface="Arial Unicode MS" pitchFamily="34" charset="-122"/>
                <a:cs typeface="Arial Unicode MS" pitchFamily="34" charset="-122"/>
              </a:rPr>
              <a:t>10</a:t>
            </a:r>
            <a:r>
              <a:rPr lang="en-US" sz="1600" baseline="30000" dirty="0" smtClean="0">
                <a:solidFill>
                  <a:srgbClr val="FFFF00"/>
                </a:solidFill>
                <a:latin typeface="Arial Unicode MS" pitchFamily="34" charset="-122"/>
                <a:ea typeface="Arial Unicode MS" pitchFamily="34" charset="-122"/>
                <a:cs typeface="Arial Unicode MS" pitchFamily="34" charset="-122"/>
              </a:rPr>
              <a:t>5</a:t>
            </a:r>
            <a:r>
              <a:rPr lang="en-US" altLang="zh-CN" sz="1600" dirty="0" smtClean="0">
                <a:solidFill>
                  <a:srgbClr val="FFFF00"/>
                </a:solidFill>
                <a:latin typeface="Arial Unicode MS" pitchFamily="34" charset="-122"/>
                <a:ea typeface="Arial Unicode MS" pitchFamily="34" charset="-122"/>
                <a:cs typeface="Arial Unicode MS" pitchFamily="34" charset="-122"/>
              </a:rPr>
              <a:t>km)</a:t>
            </a:r>
          </a:p>
          <a:p>
            <a:endParaRPr lang="en-US" altLang="zh-CN" sz="1600" dirty="0" smtClean="0">
              <a:solidFill>
                <a:schemeClr val="tx2"/>
              </a:solidFill>
              <a:latin typeface="Georgia" pitchFamily="18" charset="0"/>
              <a:ea typeface="+mn-ea"/>
            </a:endParaRPr>
          </a:p>
          <a:p>
            <a:r>
              <a:rPr lang="en-US" altLang="zh-CN" sz="1600" dirty="0" smtClean="0">
                <a:solidFill>
                  <a:schemeClr val="tx2"/>
                </a:solidFill>
                <a:latin typeface="Georgia" pitchFamily="18" charset="0"/>
                <a:ea typeface="+mn-ea"/>
              </a:rPr>
              <a:t>Panels 1,2,3,7 :</a:t>
            </a:r>
          </a:p>
          <a:p>
            <a:r>
              <a:rPr lang="en-US" altLang="zh-CN" sz="1600" dirty="0" smtClean="0">
                <a:solidFill>
                  <a:srgbClr val="C00000"/>
                </a:solidFill>
                <a:latin typeface="Georgia" pitchFamily="18" charset="0"/>
              </a:rPr>
              <a:t>Range </a:t>
            </a:r>
            <a:r>
              <a:rPr lang="en-US" altLang="zh-CN" sz="1600" dirty="0" smtClean="0">
                <a:solidFill>
                  <a:srgbClr val="C00000"/>
                </a:solidFill>
                <a:latin typeface="Georgia" pitchFamily="18" charset="0"/>
                <a:ea typeface="+mn-ea"/>
              </a:rPr>
              <a:t>rate (&lt;10m/s)</a:t>
            </a:r>
          </a:p>
          <a:p>
            <a:endParaRPr lang="en-US" altLang="zh-CN" sz="1600" dirty="0" smtClean="0">
              <a:solidFill>
                <a:schemeClr val="tx2"/>
              </a:solidFill>
              <a:latin typeface="Georgia" pitchFamily="18" charset="0"/>
              <a:ea typeface="+mn-ea"/>
            </a:endParaRPr>
          </a:p>
          <a:p>
            <a:r>
              <a:rPr lang="en-US" altLang="zh-CN" sz="1600" dirty="0" smtClean="0">
                <a:solidFill>
                  <a:schemeClr val="tx2"/>
                </a:solidFill>
                <a:latin typeface="Georgia" pitchFamily="18" charset="0"/>
                <a:ea typeface="+mn-ea"/>
              </a:rPr>
              <a:t>Panels</a:t>
            </a:r>
          </a:p>
          <a:p>
            <a:r>
              <a:rPr lang="en-US" altLang="zh-CN" sz="1600" dirty="0" smtClean="0">
                <a:solidFill>
                  <a:schemeClr val="tx2"/>
                </a:solidFill>
                <a:latin typeface="Georgia" pitchFamily="18" charset="0"/>
                <a:ea typeface="+mn-ea"/>
              </a:rPr>
              <a:t>4,5,6,8:</a:t>
            </a:r>
          </a:p>
          <a:p>
            <a:r>
              <a:rPr lang="en-US" altLang="zh-CN" sz="1600" dirty="0" smtClean="0">
                <a:solidFill>
                  <a:srgbClr val="C00000"/>
                </a:solidFill>
                <a:latin typeface="Georgia" pitchFamily="18" charset="0"/>
                <a:ea typeface="+mn-ea"/>
              </a:rPr>
              <a:t>Variation of subtended angles</a:t>
            </a:r>
          </a:p>
          <a:p>
            <a:r>
              <a:rPr lang="en-US" altLang="zh-CN" sz="1600" dirty="0" smtClean="0">
                <a:solidFill>
                  <a:srgbClr val="C00000"/>
                </a:solidFill>
                <a:latin typeface="Georgia" pitchFamily="18" charset="0"/>
                <a:ea typeface="+mn-ea"/>
              </a:rPr>
              <a:t>(Short term &lt;0.1 deg.; Long term </a:t>
            </a:r>
          </a:p>
          <a:p>
            <a:r>
              <a:rPr lang="en-US" altLang="zh-CN" sz="1600" dirty="0" smtClean="0">
                <a:solidFill>
                  <a:srgbClr val="C00000"/>
                </a:solidFill>
                <a:latin typeface="Georgia" pitchFamily="18" charset="0"/>
                <a:ea typeface="+mn-ea"/>
              </a:rPr>
              <a:t>&lt;0.2 deg.)</a:t>
            </a:r>
          </a:p>
          <a:p>
            <a:endParaRPr lang="en-US" altLang="zh-CN" sz="1600" dirty="0" smtClean="0">
              <a:solidFill>
                <a:srgbClr val="C00000"/>
              </a:solidFill>
              <a:latin typeface="Georgia" pitchFamily="18" charset="0"/>
              <a:ea typeface="+mn-ea"/>
            </a:endParaRPr>
          </a:p>
          <a:p>
            <a:r>
              <a:rPr lang="en-US" altLang="zh-CN" sz="1600" dirty="0" smtClean="0">
                <a:solidFill>
                  <a:schemeClr val="tx2"/>
                </a:solidFill>
                <a:latin typeface="Georgia" pitchFamily="18" charset="0"/>
              </a:rPr>
              <a:t>Panels 7,8:</a:t>
            </a:r>
          </a:p>
          <a:p>
            <a:r>
              <a:rPr lang="en-US" altLang="zh-CN" sz="1600" dirty="0" smtClean="0">
                <a:solidFill>
                  <a:srgbClr val="C00000"/>
                </a:solidFill>
                <a:latin typeface="Georgia" pitchFamily="18" charset="0"/>
              </a:rPr>
              <a:t>More detail in first few months.</a:t>
            </a:r>
            <a:endParaRPr lang="en-US" altLang="zh-CN" sz="1600" dirty="0">
              <a:solidFill>
                <a:srgbClr val="C00000"/>
              </a:solidFill>
              <a:latin typeface="Georgia" pitchFamily="18" charset="0"/>
              <a:ea typeface="+mn-ea"/>
            </a:endParaRPr>
          </a:p>
        </p:txBody>
      </p:sp>
      <p:pic>
        <p:nvPicPr>
          <p:cNvPr id="6" name="图片 5" descr="orbit.png"/>
          <p:cNvPicPr>
            <a:picLocks noChangeAspect="1"/>
          </p:cNvPicPr>
          <p:nvPr/>
        </p:nvPicPr>
        <p:blipFill>
          <a:blip r:embed="rId3"/>
          <a:stretch>
            <a:fillRect/>
          </a:stretch>
        </p:blipFill>
        <p:spPr>
          <a:xfrm>
            <a:off x="1534219" y="0"/>
            <a:ext cx="7609813" cy="685800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214290"/>
            <a:ext cx="9144000" cy="646331"/>
          </a:xfrm>
          <a:prstGeom prst="rect">
            <a:avLst/>
          </a:prstGeom>
          <a:noFill/>
          <a:ln w="12700" algn="ctr">
            <a:noFill/>
            <a:miter lim="800000"/>
            <a:headEnd/>
            <a:tailEnd/>
          </a:ln>
          <a:effectLst/>
        </p:spPr>
        <p:txBody>
          <a:bodyPr wrap="square">
            <a:spAutoFit/>
          </a:bodyPr>
          <a:lstStyle/>
          <a:p>
            <a:pPr algn="ctr"/>
            <a:r>
              <a:rPr lang="en-US" altLang="zh-CN" sz="3600" dirty="0" smtClean="0">
                <a:solidFill>
                  <a:srgbClr val="FFFF00"/>
                </a:solidFill>
                <a:latin typeface="Georgia" pitchFamily="18" charset="0"/>
                <a:ea typeface="+mn-ea"/>
              </a:rPr>
              <a:t>Sensitivity goal</a:t>
            </a:r>
            <a:endParaRPr lang="en-US" altLang="zh-CN" sz="3600" dirty="0">
              <a:solidFill>
                <a:srgbClr val="FFFF00"/>
              </a:solidFill>
              <a:latin typeface="Georgia" pitchFamily="18" charset="0"/>
              <a:ea typeface="+mn-ea"/>
            </a:endParaRPr>
          </a:p>
        </p:txBody>
      </p:sp>
      <p:sp>
        <p:nvSpPr>
          <p:cNvPr id="12" name="Text Box 6"/>
          <p:cNvSpPr txBox="1">
            <a:spLocks noChangeArrowheads="1"/>
          </p:cNvSpPr>
          <p:nvPr/>
        </p:nvSpPr>
        <p:spPr bwMode="auto">
          <a:xfrm>
            <a:off x="500034" y="1174967"/>
            <a:ext cx="7143768" cy="4339650"/>
          </a:xfrm>
          <a:prstGeom prst="rect">
            <a:avLst/>
          </a:prstGeom>
          <a:solidFill>
            <a:schemeClr val="bg1"/>
          </a:solidFill>
          <a:ln w="9525">
            <a:noFill/>
            <a:miter lim="800000"/>
            <a:headEnd/>
            <a:tailEnd/>
          </a:ln>
          <a:effectLst/>
        </p:spPr>
        <p:txBody>
          <a:bodyPr wrap="square">
            <a:spAutoFit/>
          </a:bodyPr>
          <a:lstStyle/>
          <a:p>
            <a:pPr marL="342900" indent="-342900"/>
            <a:r>
              <a:rPr lang="en-US" altLang="zh-CN" dirty="0" smtClean="0">
                <a:solidFill>
                  <a:schemeClr val="tx2">
                    <a:lumMod val="50000"/>
                  </a:schemeClr>
                </a:solidFill>
                <a:latin typeface="+mn-lt"/>
                <a:ea typeface="+mn-ea"/>
              </a:rPr>
              <a:t>Gravitational wave from RX J0806.3+1527</a:t>
            </a:r>
            <a:r>
              <a:rPr lang="en-US" altLang="zh-CN" sz="1800" dirty="0" smtClean="0">
                <a:solidFill>
                  <a:schemeClr val="tx2">
                    <a:lumMod val="50000"/>
                  </a:schemeClr>
                </a:solidFill>
              </a:rPr>
              <a:t> </a:t>
            </a:r>
          </a:p>
          <a:p>
            <a:pPr marL="342900" indent="-342900">
              <a:buFont typeface="Arial" pitchFamily="34" charset="0"/>
              <a:buChar char="•"/>
            </a:pPr>
            <a:r>
              <a:rPr lang="en-US" altLang="zh-CN" sz="1800" dirty="0" smtClean="0">
                <a:solidFill>
                  <a:schemeClr val="tx2">
                    <a:lumMod val="50000"/>
                  </a:schemeClr>
                </a:solidFill>
              </a:rPr>
              <a:t>Masses (</a:t>
            </a:r>
            <a:r>
              <a:rPr lang="en-US" altLang="zh-CN" sz="1800" dirty="0" smtClean="0">
                <a:solidFill>
                  <a:srgbClr val="00B050"/>
                </a:solidFill>
              </a:rPr>
              <a:t>0.5, 0.27</a:t>
            </a:r>
            <a:r>
              <a:rPr lang="en-US" altLang="zh-CN" sz="1800" dirty="0" smtClean="0">
                <a:solidFill>
                  <a:schemeClr val="tx2">
                    <a:lumMod val="50000"/>
                  </a:schemeClr>
                </a:solidFill>
              </a:rPr>
              <a:t>) </a:t>
            </a:r>
            <a:r>
              <a:rPr lang="en-US" altLang="zh-CN" sz="1800" dirty="0" err="1" smtClean="0">
                <a:solidFill>
                  <a:schemeClr val="tx2">
                    <a:lumMod val="50000"/>
                  </a:schemeClr>
                </a:solidFill>
              </a:rPr>
              <a:t>Msun</a:t>
            </a: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Period </a:t>
            </a:r>
            <a:r>
              <a:rPr lang="en-US" altLang="zh-CN" sz="1800" dirty="0" smtClean="0">
                <a:solidFill>
                  <a:srgbClr val="00B050"/>
                </a:solidFill>
                <a:latin typeface="+mn-lt"/>
                <a:ea typeface="+mn-ea"/>
              </a:rPr>
              <a:t>321.5s</a:t>
            </a:r>
            <a:r>
              <a:rPr lang="en-US" altLang="zh-CN" sz="1800" dirty="0" smtClean="0">
                <a:solidFill>
                  <a:schemeClr val="tx2">
                    <a:lumMod val="50000"/>
                  </a:schemeClr>
                </a:solidFill>
                <a:latin typeface="+mn-lt"/>
                <a:ea typeface="+mn-ea"/>
              </a:rPr>
              <a:t>  (distance between stars 66000km)</a:t>
            </a:r>
          </a:p>
          <a:p>
            <a:pPr marL="342900" indent="-342900">
              <a:buFont typeface="Arial" pitchFamily="34" charset="0"/>
              <a:buChar char="•"/>
            </a:pPr>
            <a:r>
              <a:rPr lang="en-US" altLang="zh-CN" sz="1800" dirty="0" smtClean="0">
                <a:solidFill>
                  <a:schemeClr val="tx2">
                    <a:lumMod val="50000"/>
                  </a:schemeClr>
                </a:solidFill>
                <a:latin typeface="+mn-lt"/>
                <a:ea typeface="+mn-ea"/>
              </a:rPr>
              <a:t>Distance (</a:t>
            </a:r>
            <a:r>
              <a:rPr lang="en-US" altLang="zh-CN" sz="1800" dirty="0" smtClean="0">
                <a:solidFill>
                  <a:srgbClr val="00B050"/>
                </a:solidFill>
                <a:latin typeface="+mn-lt"/>
                <a:ea typeface="+mn-ea"/>
              </a:rPr>
              <a:t>0.05 ~ 5</a:t>
            </a:r>
            <a:r>
              <a:rPr lang="en-US" altLang="zh-CN" sz="1800" dirty="0" smtClean="0">
                <a:solidFill>
                  <a:schemeClr val="tx2">
                    <a:lumMod val="50000"/>
                  </a:schemeClr>
                </a:solidFill>
                <a:latin typeface="+mn-lt"/>
                <a:ea typeface="+mn-ea"/>
              </a:rPr>
              <a:t>) </a:t>
            </a:r>
            <a:r>
              <a:rPr lang="en-US" altLang="zh-CN" sz="1800" dirty="0" err="1" smtClean="0">
                <a:solidFill>
                  <a:schemeClr val="tx2">
                    <a:lumMod val="50000"/>
                  </a:schemeClr>
                </a:solidFill>
                <a:latin typeface="+mn-lt"/>
                <a:ea typeface="+mn-ea"/>
              </a:rPr>
              <a:t>kpc</a:t>
            </a: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Strain</a:t>
            </a: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Integrated strength (</a:t>
            </a:r>
            <a:r>
              <a:rPr lang="en-US" altLang="zh-CN" sz="1800" dirty="0" smtClean="0">
                <a:solidFill>
                  <a:srgbClr val="00B050"/>
                </a:solidFill>
                <a:latin typeface="+mn-lt"/>
                <a:ea typeface="+mn-ea"/>
              </a:rPr>
              <a:t>90days</a:t>
            </a:r>
            <a:r>
              <a:rPr lang="en-US" altLang="zh-CN" sz="1800" dirty="0" smtClean="0">
                <a:solidFill>
                  <a:schemeClr val="tx2">
                    <a:lumMod val="50000"/>
                  </a:schemeClr>
                </a:solidFill>
                <a:latin typeface="+mn-lt"/>
                <a:ea typeface="+mn-ea"/>
              </a:rPr>
              <a:t>)</a:t>
            </a: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Relation to noise (</a:t>
            </a:r>
            <a:r>
              <a:rPr lang="en-US" altLang="zh-CN" sz="1800" dirty="0" smtClean="0">
                <a:solidFill>
                  <a:srgbClr val="00B050"/>
                </a:solidFill>
                <a:latin typeface="+mn-lt"/>
                <a:ea typeface="+mn-ea"/>
              </a:rPr>
              <a:t>SNR=10</a:t>
            </a:r>
            <a:r>
              <a:rPr lang="en-US" altLang="zh-CN" sz="1800" dirty="0" smtClean="0">
                <a:solidFill>
                  <a:schemeClr val="tx2">
                    <a:lumMod val="50000"/>
                  </a:schemeClr>
                </a:solidFill>
                <a:latin typeface="+mn-lt"/>
                <a:ea typeface="+mn-ea"/>
              </a:rPr>
              <a:t>)</a:t>
            </a:r>
          </a:p>
        </p:txBody>
      </p:sp>
      <p:pic>
        <p:nvPicPr>
          <p:cNvPr id="5" name="图片 4" descr="j0806.png"/>
          <p:cNvPicPr>
            <a:picLocks noChangeAspect="1"/>
          </p:cNvPicPr>
          <p:nvPr/>
        </p:nvPicPr>
        <p:blipFill>
          <a:blip r:embed="rId3"/>
          <a:stretch>
            <a:fillRect/>
          </a:stretch>
        </p:blipFill>
        <p:spPr>
          <a:xfrm>
            <a:off x="928662" y="2746603"/>
            <a:ext cx="5960835" cy="1324630"/>
          </a:xfrm>
          <a:prstGeom prst="rect">
            <a:avLst/>
          </a:prstGeom>
        </p:spPr>
      </p:pic>
      <p:pic>
        <p:nvPicPr>
          <p:cNvPr id="7" name="图片 6" descr="hf.png"/>
          <p:cNvPicPr>
            <a:picLocks noChangeAspect="1"/>
          </p:cNvPicPr>
          <p:nvPr/>
        </p:nvPicPr>
        <p:blipFill>
          <a:blip r:embed="rId4"/>
          <a:stretch>
            <a:fillRect/>
          </a:stretch>
        </p:blipFill>
        <p:spPr>
          <a:xfrm>
            <a:off x="928662" y="4433805"/>
            <a:ext cx="7768984" cy="648000"/>
          </a:xfrm>
          <a:prstGeom prst="rect">
            <a:avLst/>
          </a:prstGeom>
        </p:spPr>
      </p:pic>
      <p:sp>
        <p:nvSpPr>
          <p:cNvPr id="16" name="TextBox 15"/>
          <p:cNvSpPr txBox="1"/>
          <p:nvPr/>
        </p:nvSpPr>
        <p:spPr>
          <a:xfrm>
            <a:off x="5793009" y="1675033"/>
            <a:ext cx="2993833" cy="646331"/>
          </a:xfrm>
          <a:prstGeom prst="rect">
            <a:avLst/>
          </a:prstGeom>
          <a:noFill/>
        </p:spPr>
        <p:txBody>
          <a:bodyPr wrap="none" rtlCol="0">
            <a:spAutoFit/>
          </a:bodyPr>
          <a:lstStyle/>
          <a:p>
            <a:r>
              <a:rPr lang="en-US" altLang="zh-CN" sz="1200" dirty="0" err="1" smtClean="0">
                <a:solidFill>
                  <a:schemeClr val="tx1">
                    <a:lumMod val="65000"/>
                    <a:lumOff val="35000"/>
                  </a:schemeClr>
                </a:solidFill>
              </a:rPr>
              <a:t>G.H.A.Roelofs</a:t>
            </a:r>
            <a:r>
              <a:rPr lang="en-US" altLang="zh-CN" sz="1200" dirty="0" smtClean="0">
                <a:solidFill>
                  <a:schemeClr val="tx1">
                    <a:lumMod val="65000"/>
                    <a:lumOff val="35000"/>
                  </a:schemeClr>
                </a:solidFill>
              </a:rPr>
              <a:t> et al, </a:t>
            </a:r>
            <a:r>
              <a:rPr lang="en-US" altLang="zh-CN" sz="1200" dirty="0" err="1" smtClean="0">
                <a:solidFill>
                  <a:schemeClr val="tx1">
                    <a:lumMod val="65000"/>
                    <a:lumOff val="35000"/>
                  </a:schemeClr>
                </a:solidFill>
              </a:rPr>
              <a:t>ApJ</a:t>
            </a:r>
            <a:r>
              <a:rPr lang="en-US" altLang="zh-CN" sz="1200" dirty="0" smtClean="0">
                <a:solidFill>
                  <a:schemeClr val="tx1">
                    <a:lumMod val="65000"/>
                    <a:lumOff val="35000"/>
                  </a:schemeClr>
                </a:solidFill>
              </a:rPr>
              <a:t>, 711, L138 (2010) </a:t>
            </a:r>
          </a:p>
          <a:p>
            <a:r>
              <a:rPr lang="en-US" altLang="zh-CN" sz="1200" dirty="0" err="1" smtClean="0">
                <a:solidFill>
                  <a:schemeClr val="tx1">
                    <a:lumMod val="65000"/>
                    <a:lumOff val="35000"/>
                  </a:schemeClr>
                </a:solidFill>
              </a:rPr>
              <a:t>T.E.Strohmayer</a:t>
            </a:r>
            <a:r>
              <a:rPr lang="en-US" altLang="zh-CN" sz="1200" dirty="0" smtClean="0">
                <a:solidFill>
                  <a:schemeClr val="tx1">
                    <a:lumMod val="65000"/>
                    <a:lumOff val="35000"/>
                  </a:schemeClr>
                </a:solidFill>
              </a:rPr>
              <a:t>, </a:t>
            </a:r>
            <a:r>
              <a:rPr lang="en-US" altLang="zh-CN" sz="1200" dirty="0" err="1" smtClean="0">
                <a:solidFill>
                  <a:schemeClr val="tx1">
                    <a:lumMod val="65000"/>
                    <a:lumOff val="35000"/>
                  </a:schemeClr>
                </a:solidFill>
              </a:rPr>
              <a:t>ApJ</a:t>
            </a:r>
            <a:r>
              <a:rPr lang="en-US" altLang="zh-CN" sz="1200" dirty="0" smtClean="0">
                <a:solidFill>
                  <a:schemeClr val="tx1">
                    <a:lumMod val="65000"/>
                    <a:lumOff val="35000"/>
                  </a:schemeClr>
                </a:solidFill>
              </a:rPr>
              <a:t>, 627,920(2005)</a:t>
            </a:r>
          </a:p>
          <a:p>
            <a:r>
              <a:rPr lang="en-US" altLang="zh-CN" sz="1200" dirty="0" err="1" smtClean="0">
                <a:solidFill>
                  <a:schemeClr val="tx1">
                    <a:lumMod val="65000"/>
                    <a:lumOff val="35000"/>
                  </a:schemeClr>
                </a:solidFill>
              </a:rPr>
              <a:t>Simbad</a:t>
            </a:r>
            <a:r>
              <a:rPr lang="en-US" altLang="zh-CN" sz="1200" dirty="0" smtClean="0">
                <a:solidFill>
                  <a:schemeClr val="tx1">
                    <a:lumMod val="65000"/>
                    <a:lumOff val="35000"/>
                  </a:schemeClr>
                </a:solidFill>
              </a:rPr>
              <a:t> data base</a:t>
            </a:r>
            <a:endParaRPr lang="zh-CN" altLang="en-US" sz="1200" dirty="0">
              <a:solidFill>
                <a:schemeClr val="tx1">
                  <a:lumMod val="65000"/>
                  <a:lumOff val="35000"/>
                </a:schemeClr>
              </a:solidFill>
            </a:endParaRPr>
          </a:p>
        </p:txBody>
      </p:sp>
      <p:pic>
        <p:nvPicPr>
          <p:cNvPr id="17" name="图片 16" descr="noise.png"/>
          <p:cNvPicPr>
            <a:picLocks noChangeAspect="1"/>
          </p:cNvPicPr>
          <p:nvPr/>
        </p:nvPicPr>
        <p:blipFill>
          <a:blip r:embed="rId5"/>
          <a:stretch>
            <a:fillRect/>
          </a:stretch>
        </p:blipFill>
        <p:spPr>
          <a:xfrm>
            <a:off x="890862" y="5582677"/>
            <a:ext cx="5324212" cy="720000"/>
          </a:xfrm>
          <a:prstGeom prst="rect">
            <a:avLst/>
          </a:prstGeom>
        </p:spPr>
      </p:pic>
      <p:sp>
        <p:nvSpPr>
          <p:cNvPr id="13" name="矩形 12"/>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57224" y="6274378"/>
            <a:ext cx="6286544" cy="369332"/>
          </a:xfrm>
          <a:prstGeom prst="rect">
            <a:avLst/>
          </a:prstGeom>
          <a:noFill/>
        </p:spPr>
        <p:txBody>
          <a:bodyPr wrap="square" rtlCol="0">
            <a:spAutoFit/>
          </a:bodyPr>
          <a:lstStyle/>
          <a:p>
            <a:r>
              <a:rPr lang="en-US" altLang="zh-CN" sz="1800" dirty="0" err="1" smtClean="0">
                <a:solidFill>
                  <a:schemeClr val="tx2">
                    <a:lumMod val="50000"/>
                  </a:schemeClr>
                </a:solidFill>
              </a:rPr>
              <a:t>S_x</a:t>
            </a:r>
            <a:r>
              <a:rPr lang="en-US" altLang="zh-CN" sz="1800" dirty="0" smtClean="0">
                <a:solidFill>
                  <a:schemeClr val="tx2">
                    <a:lumMod val="50000"/>
                  </a:schemeClr>
                </a:solidFill>
              </a:rPr>
              <a:t> Noise in distance measurement;  </a:t>
            </a:r>
            <a:r>
              <a:rPr lang="en-US" altLang="zh-CN" sz="1800" dirty="0" err="1" smtClean="0">
                <a:solidFill>
                  <a:schemeClr val="tx2">
                    <a:lumMod val="50000"/>
                  </a:schemeClr>
                </a:solidFill>
              </a:rPr>
              <a:t>S_a</a:t>
            </a:r>
            <a:r>
              <a:rPr lang="en-US" altLang="zh-CN" sz="1800" dirty="0" smtClean="0">
                <a:solidFill>
                  <a:schemeClr val="tx2">
                    <a:lumMod val="50000"/>
                  </a:schemeClr>
                </a:solidFill>
              </a:rPr>
              <a:t> Noise in acceleration</a:t>
            </a:r>
            <a:endParaRPr lang="zh-CN" altLang="en-US" sz="1800" dirty="0">
              <a:solidFill>
                <a:schemeClr val="tx2">
                  <a:lumMod val="50000"/>
                </a:schemeClr>
              </a:solidFill>
            </a:endParaRPr>
          </a:p>
        </p:txBody>
      </p:sp>
      <p:sp>
        <p:nvSpPr>
          <p:cNvPr id="15" name="TextBox 14"/>
          <p:cNvSpPr txBox="1"/>
          <p:nvPr/>
        </p:nvSpPr>
        <p:spPr>
          <a:xfrm>
            <a:off x="6357950" y="5715016"/>
            <a:ext cx="2143140" cy="369332"/>
          </a:xfrm>
          <a:prstGeom prst="rect">
            <a:avLst/>
          </a:prstGeom>
          <a:noFill/>
        </p:spPr>
        <p:txBody>
          <a:bodyPr wrap="square" rtlCol="0">
            <a:spAutoFit/>
          </a:bodyPr>
          <a:lstStyle/>
          <a:p>
            <a:r>
              <a:rPr lang="en-US" altLang="zh-CN" sz="1800" dirty="0" smtClean="0">
                <a:solidFill>
                  <a:schemeClr val="tx2">
                    <a:lumMod val="50000"/>
                  </a:schemeClr>
                </a:solidFill>
              </a:rPr>
              <a:t>: Transfer function</a:t>
            </a:r>
            <a:endParaRPr lang="zh-CN" altLang="en-US" sz="1800" dirty="0">
              <a:solidFill>
                <a:schemeClr val="tx2">
                  <a:lumMod val="50000"/>
                </a:schemeClr>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newton.png"/>
          <p:cNvPicPr>
            <a:picLocks noChangeAspect="1"/>
          </p:cNvPicPr>
          <p:nvPr/>
        </p:nvPicPr>
        <p:blipFill>
          <a:blip r:embed="rId3"/>
          <a:stretch>
            <a:fillRect/>
          </a:stretch>
        </p:blipFill>
        <p:spPr>
          <a:xfrm>
            <a:off x="71406" y="1219057"/>
            <a:ext cx="5482802" cy="4146764"/>
          </a:xfrm>
          <a:prstGeom prst="rect">
            <a:avLst/>
          </a:prstGeom>
        </p:spPr>
      </p:pic>
      <p:sp>
        <p:nvSpPr>
          <p:cNvPr id="12" name="TextBox 11"/>
          <p:cNvSpPr txBox="1"/>
          <p:nvPr/>
        </p:nvSpPr>
        <p:spPr>
          <a:xfrm>
            <a:off x="437379" y="5413712"/>
            <a:ext cx="5198309" cy="511345"/>
          </a:xfrm>
          <a:prstGeom prst="rect">
            <a:avLst/>
          </a:prstGeom>
          <a:noFill/>
        </p:spPr>
        <p:txBody>
          <a:bodyPr wrap="square" lIns="79681" tIns="39840" rIns="79681" bIns="39840" rtlCol="0">
            <a:spAutoFit/>
          </a:bodyPr>
          <a:lstStyle/>
          <a:p>
            <a:r>
              <a:rPr lang="en-US" sz="1400" dirty="0" smtClean="0">
                <a:solidFill>
                  <a:schemeClr val="bg1">
                    <a:lumMod val="50000"/>
                  </a:schemeClr>
                </a:solidFill>
                <a:latin typeface="Calibri" pitchFamily="34" charset="0"/>
              </a:rPr>
              <a:t>Pau </a:t>
            </a:r>
            <a:r>
              <a:rPr lang="en-US" sz="1400" dirty="0" err="1" smtClean="0">
                <a:solidFill>
                  <a:schemeClr val="bg1">
                    <a:lumMod val="50000"/>
                  </a:schemeClr>
                </a:solidFill>
                <a:latin typeface="Calibri" pitchFamily="34" charset="0"/>
              </a:rPr>
              <a:t>Amaro-Seoane</a:t>
            </a:r>
            <a:r>
              <a:rPr lang="en-US" sz="1400" dirty="0" smtClean="0">
                <a:solidFill>
                  <a:schemeClr val="bg1">
                    <a:lumMod val="50000"/>
                  </a:schemeClr>
                </a:solidFill>
                <a:latin typeface="Calibri" pitchFamily="34" charset="0"/>
              </a:rPr>
              <a:t>, et al, GW Notes, Vol. 6, p. 4-110 [arXiv:1201.3621]</a:t>
            </a:r>
            <a:endParaRPr lang="en-US" sz="1400" dirty="0">
              <a:solidFill>
                <a:schemeClr val="bg1">
                  <a:lumMod val="50000"/>
                </a:schemeClr>
              </a:solidFill>
              <a:latin typeface="Calibri" pitchFamily="34" charset="0"/>
            </a:endParaRPr>
          </a:p>
        </p:txBody>
      </p:sp>
      <p:sp>
        <p:nvSpPr>
          <p:cNvPr id="13" name="Text Box 6"/>
          <p:cNvSpPr txBox="1">
            <a:spLocks noChangeArrowheads="1"/>
          </p:cNvSpPr>
          <p:nvPr/>
        </p:nvSpPr>
        <p:spPr bwMode="auto">
          <a:xfrm>
            <a:off x="5674060" y="1489741"/>
            <a:ext cx="3469940" cy="2296449"/>
          </a:xfrm>
          <a:prstGeom prst="rect">
            <a:avLst/>
          </a:prstGeom>
          <a:noFill/>
          <a:ln w="9525">
            <a:noFill/>
            <a:miter lim="800000"/>
            <a:headEnd/>
            <a:tailEnd/>
          </a:ln>
          <a:effectLst/>
        </p:spPr>
        <p:txBody>
          <a:bodyPr wrap="square" lIns="79681" tIns="39840" rIns="79681" bIns="39840">
            <a:spAutoFit/>
          </a:bodyPr>
          <a:lstStyle/>
          <a:p>
            <a:pPr marL="298803" indent="-298803">
              <a:lnSpc>
                <a:spcPct val="150000"/>
              </a:lnSpc>
            </a:pPr>
            <a:r>
              <a:rPr lang="en-US" altLang="zh-CN" sz="1600" dirty="0" smtClean="0">
                <a:latin typeface="微软雅黑" pitchFamily="34" charset="-122"/>
              </a:rPr>
              <a:t>Black-solid: </a:t>
            </a:r>
            <a:r>
              <a:rPr lang="en-US" altLang="zh-CN" sz="1600" dirty="0" err="1" smtClean="0">
                <a:solidFill>
                  <a:srgbClr val="0000FF"/>
                </a:solidFill>
                <a:latin typeface="微软雅黑" pitchFamily="34" charset="-122"/>
              </a:rPr>
              <a:t>eLISA</a:t>
            </a:r>
            <a:endParaRPr lang="en-US" altLang="zh-CN" sz="1600" dirty="0" smtClean="0">
              <a:solidFill>
                <a:srgbClr val="0000FF"/>
              </a:solidFill>
              <a:latin typeface="微软雅黑" pitchFamily="34" charset="-122"/>
            </a:endParaRPr>
          </a:p>
          <a:p>
            <a:pPr marL="298803" indent="-298803">
              <a:lnSpc>
                <a:spcPct val="150000"/>
              </a:lnSpc>
            </a:pPr>
            <a:r>
              <a:rPr lang="en-US" altLang="zh-CN" sz="1600" dirty="0" smtClean="0">
                <a:latin typeface="微软雅黑" pitchFamily="34" charset="-122"/>
              </a:rPr>
              <a:t>Black-dashed: </a:t>
            </a:r>
            <a:r>
              <a:rPr lang="en-US" altLang="zh-CN" sz="1600" dirty="0" err="1" smtClean="0">
                <a:solidFill>
                  <a:srgbClr val="0000FF"/>
                </a:solidFill>
                <a:latin typeface="微软雅黑" pitchFamily="34" charset="-122"/>
              </a:rPr>
              <a:t>eLISA</a:t>
            </a:r>
            <a:r>
              <a:rPr lang="en-US" altLang="zh-CN" sz="1600" dirty="0" smtClean="0">
                <a:solidFill>
                  <a:srgbClr val="0000FF"/>
                </a:solidFill>
                <a:latin typeface="微软雅黑" pitchFamily="34" charset="-122"/>
              </a:rPr>
              <a:t> (analytical)</a:t>
            </a:r>
          </a:p>
          <a:p>
            <a:pPr marL="298803" indent="-298803">
              <a:lnSpc>
                <a:spcPct val="150000"/>
              </a:lnSpc>
            </a:pPr>
            <a:r>
              <a:rPr lang="en-US" altLang="zh-CN" sz="1600" dirty="0" smtClean="0">
                <a:solidFill>
                  <a:srgbClr val="FF0000"/>
                </a:solidFill>
                <a:latin typeface="微软雅黑" pitchFamily="34" charset="-122"/>
              </a:rPr>
              <a:t>Red-dashed: </a:t>
            </a:r>
            <a:r>
              <a:rPr lang="en-US" altLang="zh-CN" sz="1600" dirty="0" smtClean="0">
                <a:solidFill>
                  <a:srgbClr val="0000FF"/>
                </a:solidFill>
                <a:latin typeface="微软雅黑" pitchFamily="34" charset="-122"/>
              </a:rPr>
              <a:t>TianQin (analytical)</a:t>
            </a:r>
            <a:endParaRPr lang="zh-CN" altLang="en-US" sz="1600" dirty="0" smtClean="0">
              <a:solidFill>
                <a:srgbClr val="0000FF"/>
              </a:solidFill>
              <a:latin typeface="微软雅黑" pitchFamily="34" charset="-122"/>
            </a:endParaRPr>
          </a:p>
          <a:p>
            <a:pPr marL="298803" indent="-298803">
              <a:lnSpc>
                <a:spcPct val="150000"/>
              </a:lnSpc>
            </a:pPr>
            <a:r>
              <a:rPr lang="en-US" altLang="zh-CN" sz="1600" dirty="0" smtClean="0">
                <a:solidFill>
                  <a:srgbClr val="00B050"/>
                </a:solidFill>
                <a:latin typeface="微软雅黑" pitchFamily="34" charset="-122"/>
              </a:rPr>
              <a:t>Green-squares: </a:t>
            </a:r>
            <a:r>
              <a:rPr lang="en-US" altLang="zh-CN" sz="1600" dirty="0" smtClean="0">
                <a:solidFill>
                  <a:srgbClr val="0000FF"/>
                </a:solidFill>
                <a:latin typeface="微软雅黑" pitchFamily="34" charset="-122"/>
              </a:rPr>
              <a:t>LVBs</a:t>
            </a:r>
          </a:p>
          <a:p>
            <a:pPr marL="298803" indent="-298803">
              <a:lnSpc>
                <a:spcPct val="150000"/>
              </a:lnSpc>
            </a:pPr>
            <a:r>
              <a:rPr lang="en-US" altLang="zh-CN" sz="1600" dirty="0" smtClean="0">
                <a:solidFill>
                  <a:srgbClr val="FF3300"/>
                </a:solidFill>
                <a:latin typeface="微软雅黑" pitchFamily="34" charset="-122"/>
                <a:ea typeface="微软雅黑" pitchFamily="34" charset="-122"/>
              </a:rPr>
              <a:t>Red-dots: </a:t>
            </a:r>
            <a:r>
              <a:rPr lang="en-US" altLang="zh-CN" sz="1600" dirty="0" smtClean="0">
                <a:solidFill>
                  <a:srgbClr val="0000FF"/>
                </a:solidFill>
                <a:latin typeface="微软雅黑" pitchFamily="34" charset="-122"/>
                <a:ea typeface="微软雅黑" pitchFamily="34" charset="-122"/>
              </a:rPr>
              <a:t>Strongest 100</a:t>
            </a:r>
          </a:p>
          <a:p>
            <a:pPr marL="298803" indent="-298803">
              <a:lnSpc>
                <a:spcPct val="150000"/>
              </a:lnSpc>
            </a:pPr>
            <a:r>
              <a:rPr lang="en-US" altLang="zh-CN" sz="1600" dirty="0" smtClean="0">
                <a:latin typeface="微软雅黑" pitchFamily="34" charset="-122"/>
              </a:rPr>
              <a:t>Black-dots: </a:t>
            </a:r>
            <a:r>
              <a:rPr lang="en-US" altLang="zh-CN" sz="1600" dirty="0" smtClean="0">
                <a:solidFill>
                  <a:srgbClr val="0000FF"/>
                </a:solidFill>
                <a:latin typeface="微软雅黑" pitchFamily="34" charset="-122"/>
              </a:rPr>
              <a:t>Strongest 1000</a:t>
            </a:r>
          </a:p>
        </p:txBody>
      </p:sp>
      <p:sp>
        <p:nvSpPr>
          <p:cNvPr id="14" name="矩形 13"/>
          <p:cNvSpPr/>
          <p:nvPr/>
        </p:nvSpPr>
        <p:spPr>
          <a:xfrm>
            <a:off x="1204150" y="1419606"/>
            <a:ext cx="4267812" cy="357457"/>
          </a:xfrm>
          <a:prstGeom prst="rect">
            <a:avLst/>
          </a:prstGeom>
        </p:spPr>
        <p:txBody>
          <a:bodyPr wrap="none" lIns="79681" tIns="39840" rIns="79681" bIns="39840">
            <a:spAutoFit/>
          </a:bodyPr>
          <a:lstStyle/>
          <a:p>
            <a:pPr marL="298803" indent="-298803">
              <a:lnSpc>
                <a:spcPct val="150000"/>
              </a:lnSpc>
            </a:pPr>
            <a:r>
              <a:rPr lang="en-US" altLang="zh-CN" sz="1200" dirty="0" smtClean="0">
                <a:solidFill>
                  <a:schemeClr val="accent6">
                    <a:lumMod val="50000"/>
                  </a:schemeClr>
                </a:solidFill>
                <a:latin typeface="微软雅黑" pitchFamily="34" charset="-122"/>
              </a:rPr>
              <a:t>Assuming 2 years of integration time for each source</a:t>
            </a:r>
          </a:p>
        </p:txBody>
      </p:sp>
      <p:sp>
        <p:nvSpPr>
          <p:cNvPr id="15" name="矩形 14"/>
          <p:cNvSpPr/>
          <p:nvPr/>
        </p:nvSpPr>
        <p:spPr bwMode="auto">
          <a:xfrm>
            <a:off x="917488" y="2796653"/>
            <a:ext cx="657081" cy="1494764"/>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6" name="矩形 15"/>
          <p:cNvSpPr/>
          <p:nvPr/>
        </p:nvSpPr>
        <p:spPr bwMode="auto">
          <a:xfrm>
            <a:off x="1406563" y="3060251"/>
            <a:ext cx="657081" cy="1494764"/>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7" name="矩形 16"/>
          <p:cNvSpPr/>
          <p:nvPr/>
        </p:nvSpPr>
        <p:spPr bwMode="auto">
          <a:xfrm>
            <a:off x="1046504" y="3471709"/>
            <a:ext cx="1500185" cy="957933"/>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8" name="矩形 17"/>
          <p:cNvSpPr/>
          <p:nvPr/>
        </p:nvSpPr>
        <p:spPr bwMode="auto">
          <a:xfrm>
            <a:off x="2177643" y="4069615"/>
            <a:ext cx="954117" cy="549687"/>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graphicFrame>
        <p:nvGraphicFramePr>
          <p:cNvPr id="19" name="表格 18"/>
          <p:cNvGraphicFramePr>
            <a:graphicFrameLocks noGrp="1"/>
          </p:cNvGraphicFramePr>
          <p:nvPr/>
        </p:nvGraphicFramePr>
        <p:xfrm>
          <a:off x="5715008" y="4071942"/>
          <a:ext cx="3267452" cy="2112234"/>
        </p:xfrm>
        <a:graphic>
          <a:graphicData uri="http://schemas.openxmlformats.org/drawingml/2006/table">
            <a:tbl>
              <a:tblPr firstRow="1" bandRow="1">
                <a:tableStyleId>{0660B408-B3CF-4A94-85FC-2B1E0A45F4A2}</a:tableStyleId>
              </a:tblPr>
              <a:tblGrid>
                <a:gridCol w="649045"/>
                <a:gridCol w="1393191"/>
                <a:gridCol w="1225216"/>
              </a:tblGrid>
              <a:tr h="491826">
                <a:tc>
                  <a:txBody>
                    <a:bodyPr/>
                    <a:lstStyle/>
                    <a:p>
                      <a:pPr algn="ctr"/>
                      <a:r>
                        <a:rPr lang="en-US" altLang="zh-CN" sz="1500" b="1" dirty="0" smtClean="0">
                          <a:latin typeface="微软雅黑" pitchFamily="34" charset="-122"/>
                          <a:ea typeface="微软雅黑" pitchFamily="34" charset="-122"/>
                        </a:rPr>
                        <a:t>Para.</a:t>
                      </a:r>
                      <a:endParaRPr lang="zh-CN" altLang="en-US" sz="1500" b="1" dirty="0">
                        <a:latin typeface="微软雅黑" pitchFamily="34" charset="-122"/>
                        <a:ea typeface="微软雅黑" pitchFamily="34" charset="-122"/>
                      </a:endParaRPr>
                    </a:p>
                  </a:txBody>
                  <a:tcPr marL="77410" marR="77410" marT="41468" marB="41468" anchor="ctr"/>
                </a:tc>
                <a:tc>
                  <a:txBody>
                    <a:bodyPr/>
                    <a:lstStyle/>
                    <a:p>
                      <a:pPr algn="ctr"/>
                      <a:r>
                        <a:rPr lang="en-US" altLang="zh-CN" sz="1500" b="1" dirty="0" err="1" smtClean="0">
                          <a:latin typeface="微软雅黑" pitchFamily="34" charset="-122"/>
                          <a:ea typeface="微软雅黑" pitchFamily="34" charset="-122"/>
                        </a:rPr>
                        <a:t>eLISA</a:t>
                      </a:r>
                      <a:endParaRPr lang="zh-CN" altLang="en-US" sz="1500" b="1" dirty="0">
                        <a:latin typeface="微软雅黑" pitchFamily="34" charset="-122"/>
                        <a:ea typeface="微软雅黑" pitchFamily="34" charset="-122"/>
                      </a:endParaRPr>
                    </a:p>
                  </a:txBody>
                  <a:tcPr marL="77410" marR="77410" marT="41468" marB="41468" anchor="ctr"/>
                </a:tc>
                <a:tc>
                  <a:txBody>
                    <a:bodyPr/>
                    <a:lstStyle/>
                    <a:p>
                      <a:pPr algn="ctr"/>
                      <a:r>
                        <a:rPr lang="en-US" altLang="zh-CN" sz="1500" b="1" dirty="0" err="1" smtClean="0">
                          <a:latin typeface="微软雅黑" pitchFamily="34" charset="-122"/>
                          <a:ea typeface="微软雅黑" pitchFamily="34" charset="-122"/>
                        </a:rPr>
                        <a:t>TianQin</a:t>
                      </a:r>
                      <a:endParaRPr lang="zh-CN" altLang="en-US" sz="1500" b="1" dirty="0">
                        <a:latin typeface="微软雅黑" pitchFamily="34" charset="-122"/>
                        <a:ea typeface="微软雅黑" pitchFamily="34" charset="-122"/>
                      </a:endParaRPr>
                    </a:p>
                  </a:txBody>
                  <a:tcPr marL="77410" marR="77410" marT="41468" marB="41468" anchor="ctr"/>
                </a:tc>
              </a:tr>
              <a:tr h="525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solidFill>
                            <a:srgbClr val="002060"/>
                          </a:solidFill>
                          <a:latin typeface="微软雅黑" pitchFamily="34" charset="-122"/>
                          <a:ea typeface="微软雅黑" pitchFamily="34" charset="-122"/>
                        </a:rPr>
                        <a:t>Arm</a:t>
                      </a:r>
                      <a:r>
                        <a:rPr lang="en-US" altLang="zh-CN" sz="1500" b="1" baseline="0" dirty="0" smtClean="0">
                          <a:solidFill>
                            <a:srgbClr val="002060"/>
                          </a:solidFill>
                          <a:latin typeface="微软雅黑" pitchFamily="34" charset="-122"/>
                          <a:ea typeface="微软雅黑" pitchFamily="34" charset="-122"/>
                        </a:rPr>
                        <a:t> Len.</a:t>
                      </a:r>
                      <a:endParaRPr lang="zh-CN" altLang="en-US" sz="1500" b="1" dirty="0" smtClean="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1500" b="1" dirty="0" smtClean="0">
                          <a:solidFill>
                            <a:srgbClr val="002060"/>
                          </a:solidFill>
                          <a:latin typeface="微软雅黑" pitchFamily="34" charset="-122"/>
                          <a:ea typeface="微软雅黑" pitchFamily="34" charset="-122"/>
                        </a:rPr>
                        <a:t>10</a:t>
                      </a:r>
                      <a:r>
                        <a:rPr lang="en-US" altLang="zh-CN" sz="1500" b="1" baseline="30000" dirty="0" smtClean="0">
                          <a:solidFill>
                            <a:srgbClr val="002060"/>
                          </a:solidFill>
                          <a:latin typeface="微软雅黑" pitchFamily="34" charset="-122"/>
                          <a:ea typeface="微软雅黑" pitchFamily="34" charset="-122"/>
                        </a:rPr>
                        <a:t>6</a:t>
                      </a:r>
                      <a:r>
                        <a:rPr lang="en-US" altLang="zh-CN" sz="1500" b="1" dirty="0" smtClean="0">
                          <a:solidFill>
                            <a:srgbClr val="002060"/>
                          </a:solidFill>
                          <a:latin typeface="微软雅黑" pitchFamily="34" charset="-122"/>
                          <a:ea typeface="微软雅黑" pitchFamily="34" charset="-122"/>
                        </a:rPr>
                        <a:t> km</a:t>
                      </a:r>
                      <a:endParaRPr lang="zh-CN" altLang="en-US" sz="1500" b="1" dirty="0">
                        <a:solidFill>
                          <a:srgbClr val="002060"/>
                        </a:solidFill>
                        <a:latin typeface="微软雅黑" pitchFamily="34" charset="-122"/>
                        <a:ea typeface="微软雅黑" pitchFamily="34" charset="-122"/>
                      </a:endParaRPr>
                    </a:p>
                  </a:txBody>
                  <a:tcPr marL="77410" marR="77410" marT="41468" marB="4146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solidFill>
                            <a:srgbClr val="002060"/>
                          </a:solidFill>
                          <a:latin typeface="微软雅黑" pitchFamily="34" charset="-122"/>
                          <a:ea typeface="微软雅黑" pitchFamily="34" charset="-122"/>
                        </a:rPr>
                        <a:t>    1.7*10</a:t>
                      </a:r>
                      <a:r>
                        <a:rPr lang="en-US" altLang="zh-CN" sz="1500" b="1" baseline="30000" dirty="0" smtClean="0">
                          <a:solidFill>
                            <a:srgbClr val="002060"/>
                          </a:solidFill>
                          <a:latin typeface="微软雅黑" pitchFamily="34" charset="-122"/>
                          <a:ea typeface="微软雅黑" pitchFamily="34" charset="-122"/>
                        </a:rPr>
                        <a:t>5</a:t>
                      </a:r>
                      <a:r>
                        <a:rPr lang="en-US" altLang="zh-CN" sz="1500" b="1" dirty="0" smtClean="0">
                          <a:solidFill>
                            <a:srgbClr val="002060"/>
                          </a:solidFill>
                          <a:latin typeface="微软雅黑" pitchFamily="34" charset="-122"/>
                          <a:ea typeface="微软雅黑" pitchFamily="34" charset="-122"/>
                        </a:rPr>
                        <a:t> km</a:t>
                      </a:r>
                      <a:endParaRPr lang="zh-CN" altLang="en-US" sz="1500" b="1" dirty="0" smtClean="0">
                        <a:solidFill>
                          <a:srgbClr val="002060"/>
                        </a:solidFill>
                        <a:latin typeface="微软雅黑" pitchFamily="34" charset="-122"/>
                        <a:ea typeface="微软雅黑" pitchFamily="34" charset="-122"/>
                      </a:endParaRPr>
                    </a:p>
                  </a:txBody>
                  <a:tcPr marL="77410" marR="77410" marT="41468" marB="41468" anchor="ctr"/>
                </a:tc>
              </a:tr>
              <a:tr h="525257">
                <a:tc>
                  <a:txBody>
                    <a:bodyPr/>
                    <a:lstStyle/>
                    <a:p>
                      <a:pPr algn="ctr"/>
                      <a:r>
                        <a:rPr lang="en-US" altLang="zh-CN" sz="1500" b="1" dirty="0" smtClean="0">
                          <a:solidFill>
                            <a:srgbClr val="002060"/>
                          </a:solidFill>
                          <a:latin typeface="微软雅黑" pitchFamily="34" charset="-122"/>
                          <a:ea typeface="微软雅黑" pitchFamily="34" charset="-122"/>
                        </a:rPr>
                        <a:t>Sa</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1500" b="1" dirty="0" smtClean="0">
                          <a:solidFill>
                            <a:srgbClr val="002060"/>
                          </a:solidFill>
                          <a:latin typeface="微软雅黑" pitchFamily="34" charset="-122"/>
                          <a:ea typeface="微软雅黑" pitchFamily="34" charset="-122"/>
                        </a:rPr>
                        <a:t>7*10</a:t>
                      </a:r>
                      <a:r>
                        <a:rPr lang="en-US" altLang="zh-CN" sz="1500" b="1" baseline="30000" dirty="0" smtClean="0">
                          <a:solidFill>
                            <a:srgbClr val="002060"/>
                          </a:solidFill>
                          <a:latin typeface="微软雅黑" pitchFamily="34" charset="-122"/>
                          <a:ea typeface="微软雅黑" pitchFamily="34" charset="-122"/>
                        </a:rPr>
                        <a:t>-15</a:t>
                      </a:r>
                      <a:r>
                        <a:rPr lang="en-US" altLang="zh-CN" sz="1500" b="1" dirty="0" smtClean="0">
                          <a:solidFill>
                            <a:srgbClr val="002060"/>
                          </a:solidFill>
                          <a:latin typeface="微软雅黑" pitchFamily="34" charset="-122"/>
                          <a:ea typeface="微软雅黑" pitchFamily="34" charset="-122"/>
                        </a:rPr>
                        <a:t> m/s</a:t>
                      </a:r>
                      <a:r>
                        <a:rPr lang="en-US" altLang="zh-CN" sz="1500" b="1" baseline="30000" dirty="0" smtClean="0">
                          <a:solidFill>
                            <a:srgbClr val="002060"/>
                          </a:solidFill>
                          <a:latin typeface="微软雅黑" pitchFamily="34" charset="-122"/>
                          <a:ea typeface="微软雅黑" pitchFamily="34" charset="-122"/>
                        </a:rPr>
                        <a:t>2</a:t>
                      </a:r>
                      <a:r>
                        <a:rPr lang="en-US" altLang="zh-CN" sz="1500" b="1" dirty="0" smtClean="0">
                          <a:solidFill>
                            <a:srgbClr val="002060"/>
                          </a:solidFill>
                          <a:latin typeface="微软雅黑" pitchFamily="34" charset="-122"/>
                          <a:ea typeface="微软雅黑" pitchFamily="34" charset="-122"/>
                        </a:rPr>
                        <a:t>/Hz</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a:solidFill>
                          <a:srgbClr val="002060"/>
                        </a:solidFill>
                        <a:latin typeface="微软雅黑" pitchFamily="34" charset="-122"/>
                        <a:ea typeface="微软雅黑" pitchFamily="34" charset="-122"/>
                      </a:endParaRPr>
                    </a:p>
                  </a:txBody>
                  <a:tcPr marL="77410" marR="77410" marT="41468" marB="4146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solidFill>
                            <a:srgbClr val="002060"/>
                          </a:solidFill>
                          <a:latin typeface="微软雅黑" pitchFamily="34" charset="-122"/>
                          <a:ea typeface="微软雅黑" pitchFamily="34" charset="-122"/>
                        </a:rPr>
                        <a:t>3*10</a:t>
                      </a:r>
                      <a:r>
                        <a:rPr lang="en-US" altLang="zh-CN" sz="1500" b="1" baseline="30000" dirty="0" smtClean="0">
                          <a:solidFill>
                            <a:srgbClr val="002060"/>
                          </a:solidFill>
                          <a:latin typeface="微软雅黑" pitchFamily="34" charset="-122"/>
                          <a:ea typeface="微软雅黑" pitchFamily="34" charset="-122"/>
                        </a:rPr>
                        <a:t>-15</a:t>
                      </a:r>
                      <a:r>
                        <a:rPr lang="en-US" altLang="zh-CN" sz="1500" b="1" dirty="0" smtClean="0">
                          <a:solidFill>
                            <a:srgbClr val="002060"/>
                          </a:solidFill>
                          <a:latin typeface="微软雅黑" pitchFamily="34" charset="-122"/>
                          <a:ea typeface="微软雅黑" pitchFamily="34" charset="-122"/>
                        </a:rPr>
                        <a:t> m/s</a:t>
                      </a:r>
                      <a:r>
                        <a:rPr lang="en-US" altLang="zh-CN" sz="1500" b="1" baseline="30000" dirty="0" smtClean="0">
                          <a:solidFill>
                            <a:srgbClr val="002060"/>
                          </a:solidFill>
                          <a:latin typeface="微软雅黑" pitchFamily="34" charset="-122"/>
                          <a:ea typeface="微软雅黑" pitchFamily="34" charset="-122"/>
                        </a:rPr>
                        <a:t>2</a:t>
                      </a:r>
                      <a:r>
                        <a:rPr lang="en-US" altLang="zh-CN" sz="1500" b="1" dirty="0" smtClean="0">
                          <a:solidFill>
                            <a:srgbClr val="002060"/>
                          </a:solidFill>
                          <a:latin typeface="微软雅黑" pitchFamily="34" charset="-122"/>
                          <a:ea typeface="微软雅黑" pitchFamily="34" charset="-122"/>
                        </a:rPr>
                        <a:t>/Hz</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smtClean="0">
                        <a:solidFill>
                          <a:srgbClr val="002060"/>
                        </a:solidFill>
                        <a:latin typeface="微软雅黑" pitchFamily="34" charset="-122"/>
                        <a:ea typeface="微软雅黑" pitchFamily="34" charset="-122"/>
                      </a:endParaRPr>
                    </a:p>
                  </a:txBody>
                  <a:tcPr marL="77410" marR="77410" marT="41468" marB="41468" anchor="ctr"/>
                </a:tc>
              </a:tr>
              <a:tr h="525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solidFill>
                            <a:srgbClr val="002060"/>
                          </a:solidFill>
                          <a:latin typeface="微软雅黑" pitchFamily="34" charset="-122"/>
                          <a:ea typeface="微软雅黑" pitchFamily="34" charset="-122"/>
                        </a:rPr>
                        <a:t>Sx</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smtClean="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1500" b="1" dirty="0" smtClean="0">
                          <a:solidFill>
                            <a:srgbClr val="002060"/>
                          </a:solidFill>
                          <a:latin typeface="微软雅黑" pitchFamily="34" charset="-122"/>
                          <a:ea typeface="微软雅黑" pitchFamily="34" charset="-122"/>
                        </a:rPr>
                        <a:t>10.4</a:t>
                      </a:r>
                    </a:p>
                    <a:p>
                      <a:pPr algn="ctr"/>
                      <a:r>
                        <a:rPr lang="en-US" altLang="zh-CN" sz="1500" b="1" dirty="0" smtClean="0">
                          <a:solidFill>
                            <a:srgbClr val="002060"/>
                          </a:solidFill>
                          <a:latin typeface="微软雅黑" pitchFamily="34" charset="-122"/>
                          <a:ea typeface="微软雅黑" pitchFamily="34" charset="-122"/>
                        </a:rPr>
                        <a:t>pm/Hz</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1500" b="1" dirty="0" smtClean="0">
                          <a:solidFill>
                            <a:srgbClr val="002060"/>
                          </a:solidFill>
                          <a:latin typeface="微软雅黑" pitchFamily="34" charset="-122"/>
                          <a:ea typeface="微软雅黑" pitchFamily="34" charset="-122"/>
                        </a:rPr>
                        <a:t>1</a:t>
                      </a:r>
                    </a:p>
                    <a:p>
                      <a:pPr algn="ctr"/>
                      <a:r>
                        <a:rPr lang="en-US" altLang="zh-CN" sz="1500" b="1" dirty="0" smtClean="0">
                          <a:solidFill>
                            <a:srgbClr val="002060"/>
                          </a:solidFill>
                          <a:latin typeface="微软雅黑" pitchFamily="34" charset="-122"/>
                          <a:ea typeface="微软雅黑" pitchFamily="34" charset="-122"/>
                        </a:rPr>
                        <a:t>pm/Hz</a:t>
                      </a:r>
                      <a:r>
                        <a:rPr lang="en-US" altLang="zh-CN" sz="1500" b="1" baseline="30000" dirty="0" smtClean="0">
                          <a:solidFill>
                            <a:srgbClr val="002060"/>
                          </a:solidFill>
                          <a:latin typeface="微软雅黑" pitchFamily="34" charset="-122"/>
                          <a:ea typeface="微软雅黑" pitchFamily="34" charset="-122"/>
                        </a:rPr>
                        <a:t>1/2</a:t>
                      </a:r>
                      <a:endParaRPr lang="zh-CN" altLang="en-US" sz="1500" b="1" dirty="0">
                        <a:solidFill>
                          <a:srgbClr val="002060"/>
                        </a:solidFill>
                        <a:latin typeface="微软雅黑" pitchFamily="34" charset="-122"/>
                        <a:ea typeface="微软雅黑" pitchFamily="34" charset="-122"/>
                      </a:endParaRPr>
                    </a:p>
                  </a:txBody>
                  <a:tcPr marL="77410" marR="77410" marT="41468" marB="41468" anchor="ctr"/>
                </a:tc>
              </a:tr>
            </a:tbl>
          </a:graphicData>
        </a:graphic>
      </p:graphicFrame>
      <p:pic>
        <p:nvPicPr>
          <p:cNvPr id="20" name="图片 19" descr="sensitivity2.png"/>
          <p:cNvPicPr>
            <a:picLocks noChangeAspect="1"/>
          </p:cNvPicPr>
          <p:nvPr/>
        </p:nvPicPr>
        <p:blipFill>
          <a:blip r:embed="rId4">
            <a:clrChange>
              <a:clrFrom>
                <a:srgbClr val="FFFFFF"/>
              </a:clrFrom>
              <a:clrTo>
                <a:srgbClr val="FFFFFF">
                  <a:alpha val="0"/>
                </a:srgbClr>
              </a:clrTo>
            </a:clrChange>
          </a:blip>
          <a:stretch>
            <a:fillRect/>
          </a:stretch>
        </p:blipFill>
        <p:spPr>
          <a:xfrm>
            <a:off x="809482" y="1407979"/>
            <a:ext cx="4653573" cy="3481353"/>
          </a:xfrm>
          <a:prstGeom prst="rect">
            <a:avLst/>
          </a:prstGeom>
        </p:spPr>
      </p:pic>
      <p:sp>
        <p:nvSpPr>
          <p:cNvPr id="22" name="Rectangle 2"/>
          <p:cNvSpPr>
            <a:spLocks noChangeArrowheads="1"/>
          </p:cNvSpPr>
          <p:nvPr/>
        </p:nvSpPr>
        <p:spPr bwMode="auto">
          <a:xfrm>
            <a:off x="0" y="294228"/>
            <a:ext cx="9144000" cy="63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Sensitivity Curve of TianQin</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xmlns="" val="0"/>
              </a:ext>
            </a:extLst>
          </a:blip>
          <a:srcRect l="13673" t="5906" r="14563" b="6915"/>
          <a:stretch/>
        </p:blipFill>
        <p:spPr>
          <a:xfrm>
            <a:off x="4714876" y="2143116"/>
            <a:ext cx="4320480" cy="3710556"/>
          </a:xfrm>
          <a:prstGeom prst="rect">
            <a:avLst/>
          </a:prstGeom>
        </p:spPr>
      </p:pic>
      <p:pic>
        <p:nvPicPr>
          <p:cNvPr id="29" name="图片 28"/>
          <p:cNvPicPr>
            <a:picLocks noChangeAspect="1"/>
          </p:cNvPicPr>
          <p:nvPr/>
        </p:nvPicPr>
        <p:blipFill rotWithShape="1">
          <a:blip r:embed="rId4">
            <a:extLst>
              <a:ext uri="{28A0092B-C50C-407E-A947-70E740481C1C}">
                <a14:useLocalDpi xmlns:a14="http://schemas.microsoft.com/office/drawing/2010/main" xmlns="" val="0"/>
              </a:ext>
            </a:extLst>
          </a:blip>
          <a:srcRect l="19381" t="6142" r="18350" b="6070"/>
          <a:stretch/>
        </p:blipFill>
        <p:spPr>
          <a:xfrm>
            <a:off x="285720" y="2100273"/>
            <a:ext cx="4000528" cy="3829057"/>
          </a:xfrm>
          <a:prstGeom prst="rect">
            <a:avLst/>
          </a:prstGeom>
        </p:spPr>
      </p:pic>
      <p:sp>
        <p:nvSpPr>
          <p:cNvPr id="30" name="Rectangle 4"/>
          <p:cNvSpPr>
            <a:spLocks noChangeArrowheads="1"/>
          </p:cNvSpPr>
          <p:nvPr/>
        </p:nvSpPr>
        <p:spPr bwMode="auto">
          <a:xfrm>
            <a:off x="0" y="21429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lvl1pPr eaLnBrk="0" hangingPunct="0">
              <a:defRPr sz="2400" b="1">
                <a:solidFill>
                  <a:srgbClr val="000066"/>
                </a:solidFill>
                <a:latin typeface="Times New Roman" panose="02020603050405020304" pitchFamily="18" charset="0"/>
                <a:ea typeface="宋体" panose="02010600030101010101" pitchFamily="2" charset="-122"/>
              </a:defRPr>
            </a:lvl1pPr>
            <a:lvl2pPr marL="742950" indent="-285750" eaLnBrk="0" hangingPunct="0">
              <a:defRPr sz="2400" b="1">
                <a:solidFill>
                  <a:srgbClr val="000066"/>
                </a:solidFill>
                <a:latin typeface="Times New Roman" panose="02020603050405020304" pitchFamily="18" charset="0"/>
                <a:ea typeface="宋体" panose="02010600030101010101" pitchFamily="2" charset="-122"/>
              </a:defRPr>
            </a:lvl2pPr>
            <a:lvl3pPr marL="1143000" indent="-228600" eaLnBrk="0" hangingPunct="0">
              <a:defRPr sz="2400" b="1">
                <a:solidFill>
                  <a:srgbClr val="000066"/>
                </a:solidFill>
                <a:latin typeface="Times New Roman" panose="02020603050405020304" pitchFamily="18" charset="0"/>
                <a:ea typeface="宋体" panose="02010600030101010101" pitchFamily="2" charset="-122"/>
              </a:defRPr>
            </a:lvl3pPr>
            <a:lvl4pPr marL="1600200" indent="-228600" eaLnBrk="0" hangingPunct="0">
              <a:defRPr sz="2400" b="1">
                <a:solidFill>
                  <a:srgbClr val="000066"/>
                </a:solidFill>
                <a:latin typeface="Times New Roman" panose="02020603050405020304" pitchFamily="18" charset="0"/>
                <a:ea typeface="宋体" panose="02010600030101010101" pitchFamily="2" charset="-122"/>
              </a:defRPr>
            </a:lvl4pPr>
            <a:lvl5pPr marL="2057400" indent="-228600" eaLnBrk="0" hangingPunct="0">
              <a:defRPr sz="2400" b="1">
                <a:solidFill>
                  <a:srgbClr val="000066"/>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9pPr>
          </a:lstStyle>
          <a:p>
            <a:pPr algn="ctr" eaLnBrk="1" hangingPunct="1">
              <a:buClr>
                <a:srgbClr val="FF0000"/>
              </a:buClr>
            </a:pPr>
            <a:r>
              <a:rPr lang="en-US" altLang="zh-CN" sz="3600" dirty="0" smtClean="0">
                <a:solidFill>
                  <a:srgbClr val="FFFF00"/>
                </a:solidFill>
                <a:latin typeface="微软雅黑" pitchFamily="34" charset="-122"/>
                <a:ea typeface="微软雅黑" pitchFamily="34" charset="-122"/>
              </a:rPr>
              <a:t>Configuration of Space GW Antenna</a:t>
            </a:r>
            <a:endParaRPr kumimoji="1" lang="en-US" altLang="zh-CN" sz="3600" dirty="0">
              <a:solidFill>
                <a:srgbClr val="FFFF00"/>
              </a:solidFill>
              <a:latin typeface="微软雅黑" pitchFamily="34" charset="-122"/>
              <a:ea typeface="微软雅黑" pitchFamily="34" charset="-122"/>
            </a:endParaRPr>
          </a:p>
        </p:txBody>
      </p:sp>
      <p:sp>
        <p:nvSpPr>
          <p:cNvPr id="5" name="TextBox 4"/>
          <p:cNvSpPr txBox="1"/>
          <p:nvPr/>
        </p:nvSpPr>
        <p:spPr>
          <a:xfrm>
            <a:off x="4907109" y="1428736"/>
            <a:ext cx="3844258" cy="461665"/>
          </a:xfrm>
          <a:prstGeom prst="rect">
            <a:avLst/>
          </a:prstGeom>
          <a:noFill/>
        </p:spPr>
        <p:txBody>
          <a:bodyPr wrap="none" rtlCol="0">
            <a:spAutoFit/>
          </a:bodyPr>
          <a:lstStyle/>
          <a:p>
            <a:r>
              <a:rPr lang="en-US" altLang="zh-CN" dirty="0" smtClean="0">
                <a:latin typeface="微软雅黑" pitchFamily="34" charset="-122"/>
                <a:ea typeface="微软雅黑" pitchFamily="34" charset="-122"/>
              </a:rPr>
              <a:t>Triangular constellation</a:t>
            </a:r>
            <a:endParaRPr lang="zh-CN" altLang="en-US" dirty="0">
              <a:latin typeface="微软雅黑" pitchFamily="34" charset="-122"/>
              <a:ea typeface="微软雅黑" pitchFamily="34" charset="-122"/>
            </a:endParaRPr>
          </a:p>
        </p:txBody>
      </p:sp>
      <p:sp>
        <p:nvSpPr>
          <p:cNvPr id="6" name="TextBox 5"/>
          <p:cNvSpPr txBox="1"/>
          <p:nvPr/>
        </p:nvSpPr>
        <p:spPr>
          <a:xfrm>
            <a:off x="1021353" y="1395699"/>
            <a:ext cx="2479077" cy="461665"/>
          </a:xfrm>
          <a:prstGeom prst="rect">
            <a:avLst/>
          </a:prstGeom>
          <a:noFill/>
        </p:spPr>
        <p:txBody>
          <a:bodyPr wrap="none" rtlCol="0">
            <a:spAutoFit/>
          </a:bodyPr>
          <a:lstStyle/>
          <a:p>
            <a:r>
              <a:rPr lang="en-US" altLang="zh-CN" dirty="0" smtClean="0">
                <a:latin typeface="微软雅黑" pitchFamily="34" charset="-122"/>
                <a:ea typeface="微软雅黑" pitchFamily="34" charset="-122"/>
              </a:rPr>
              <a:t>Single Satellite</a:t>
            </a:r>
            <a:endParaRPr lang="zh-CN" altLang="en-US" dirty="0">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5210735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Outlines</a:t>
            </a:r>
            <a:endParaRPr lang="zh-CN" altLang="en-US" sz="3600" dirty="0" smtClean="0">
              <a:solidFill>
                <a:srgbClr val="FFFF00"/>
              </a:solidFill>
              <a:latin typeface="微软雅黑" pitchFamily="34" charset="-122"/>
              <a:ea typeface="微软雅黑" pitchFamily="34" charset="-122"/>
            </a:endParaRPr>
          </a:p>
        </p:txBody>
      </p:sp>
      <p:sp>
        <p:nvSpPr>
          <p:cNvPr id="10" name="Text Box 15"/>
          <p:cNvSpPr txBox="1">
            <a:spLocks noChangeArrowheads="1"/>
          </p:cNvSpPr>
          <p:nvPr/>
        </p:nvSpPr>
        <p:spPr bwMode="gray">
          <a:xfrm>
            <a:off x="1643042" y="2000240"/>
            <a:ext cx="6858048" cy="3035099"/>
          </a:xfrm>
          <a:prstGeom prst="rect">
            <a:avLst/>
          </a:prstGeom>
          <a:noFill/>
          <a:ln w="9525" algn="ctr">
            <a:noFill/>
            <a:miter lim="800000"/>
            <a:headEnd/>
            <a:tailEnd/>
          </a:ln>
          <a:effectLst/>
        </p:spPr>
        <p:txBody>
          <a:bodyPr wrap="square" lIns="79665" tIns="39833" rIns="79665" bIns="39833">
            <a:spAutoFit/>
          </a:bodyPr>
          <a:lstStyle/>
          <a:p>
            <a:pPr marL="514350" indent="-514350" defTabSz="796925" eaLnBrk="0" hangingPunct="0">
              <a:lnSpc>
                <a:spcPct val="200000"/>
              </a:lnSpc>
              <a:buFont typeface="+mj-lt"/>
              <a:buAutoNum type="arabicPeriod"/>
            </a:pPr>
            <a:r>
              <a:rPr lang="en-US" altLang="zh-CN" sz="3200" dirty="0" err="1" smtClean="0">
                <a:latin typeface="Georgia" panose="02040502050405020303" pitchFamily="18" charset="0"/>
                <a:ea typeface="微软雅黑" pitchFamily="34" charset="-122"/>
              </a:rPr>
              <a:t>TianQin</a:t>
            </a:r>
            <a:r>
              <a:rPr lang="en-US" altLang="zh-CN" sz="3200" dirty="0" smtClean="0">
                <a:latin typeface="Georgia" panose="02040502050405020303" pitchFamily="18" charset="0"/>
                <a:ea typeface="微软雅黑" pitchFamily="34" charset="-122"/>
              </a:rPr>
              <a:t> mission concept</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Key technologies</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Development strategy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214290"/>
            <a:ext cx="9144000" cy="646331"/>
          </a:xfrm>
          <a:prstGeom prst="rect">
            <a:avLst/>
          </a:prstGeom>
          <a:noFill/>
          <a:ln w="12700" algn="ctr">
            <a:noFill/>
            <a:miter lim="800000"/>
            <a:headEnd/>
            <a:tailEnd/>
          </a:ln>
          <a:effectLst/>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Requirements</a:t>
            </a:r>
            <a:endParaRPr lang="en-US" altLang="zh-CN" sz="3600" dirty="0">
              <a:solidFill>
                <a:srgbClr val="FFFF00"/>
              </a:solidFill>
              <a:latin typeface="微软雅黑" pitchFamily="34" charset="-122"/>
              <a:ea typeface="微软雅黑" pitchFamily="34" charset="-122"/>
            </a:endParaRPr>
          </a:p>
        </p:txBody>
      </p:sp>
      <p:sp>
        <p:nvSpPr>
          <p:cNvPr id="4" name="矩形 3"/>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p:cNvGraphicFramePr>
            <a:graphicFrameLocks noGrp="1"/>
          </p:cNvGraphicFramePr>
          <p:nvPr/>
        </p:nvGraphicFramePr>
        <p:xfrm>
          <a:off x="214315" y="1077302"/>
          <a:ext cx="8715403" cy="5577840"/>
        </p:xfrm>
        <a:graphic>
          <a:graphicData uri="http://schemas.openxmlformats.org/drawingml/2006/table">
            <a:tbl>
              <a:tblPr firstRow="1" bandRow="1">
                <a:tableStyleId>{5C22544A-7EE6-4342-B048-85BDC9FD1C3A}</a:tableStyleId>
              </a:tblPr>
              <a:tblGrid>
                <a:gridCol w="2285983"/>
                <a:gridCol w="2428892"/>
                <a:gridCol w="4000528"/>
              </a:tblGrid>
              <a:tr h="390227">
                <a:tc gridSpan="2">
                  <a:txBody>
                    <a:bodyPr/>
                    <a:lstStyle/>
                    <a:p>
                      <a:pPr algn="ctr"/>
                      <a:r>
                        <a:rPr lang="en-US" altLang="zh-CN" sz="2400" dirty="0" smtClean="0"/>
                        <a:t>Key</a:t>
                      </a:r>
                      <a:r>
                        <a:rPr lang="en-US" altLang="zh-CN" sz="2400" baseline="0" dirty="0" smtClean="0"/>
                        <a:t> Technologies</a:t>
                      </a:r>
                      <a:endParaRPr lang="zh-CN" altLang="en-US" sz="2400" dirty="0"/>
                    </a:p>
                  </a:txBody>
                  <a:tcPr/>
                </a:tc>
                <a:tc hMerge="1">
                  <a:txBody>
                    <a:bodyPr/>
                    <a:lstStyle/>
                    <a:p>
                      <a:endParaRPr lang="zh-CN" altLang="en-US" dirty="0"/>
                    </a:p>
                  </a:txBody>
                  <a:tcPr/>
                </a:tc>
                <a:tc>
                  <a:txBody>
                    <a:bodyPr/>
                    <a:lstStyle/>
                    <a:p>
                      <a:pPr algn="ctr"/>
                      <a:r>
                        <a:rPr lang="en-US" altLang="zh-CN" sz="2400" dirty="0" smtClean="0"/>
                        <a:t>Specifications</a:t>
                      </a:r>
                      <a:endParaRPr lang="zh-CN" altLang="en-US" sz="2400" dirty="0"/>
                    </a:p>
                  </a:txBody>
                  <a:tcPr/>
                </a:tc>
              </a:tr>
              <a:tr h="780454">
                <a:tc rowSpan="5">
                  <a:txBody>
                    <a:bodyPr/>
                    <a:lstStyle/>
                    <a:p>
                      <a:r>
                        <a:rPr lang="en-US" altLang="zh-CN" sz="2200" b="1" dirty="0" smtClean="0">
                          <a:solidFill>
                            <a:schemeClr val="accent1">
                              <a:lumMod val="50000"/>
                            </a:schemeClr>
                          </a:solidFill>
                          <a:latin typeface="微软雅黑" pitchFamily="34" charset="-122"/>
                          <a:ea typeface="微软雅黑" pitchFamily="34" charset="-122"/>
                        </a:rPr>
                        <a:t>Inertial sensing &amp; Drag-free control</a:t>
                      </a:r>
                    </a:p>
                    <a:p>
                      <a:endParaRPr lang="en-US" altLang="zh-CN"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rgbClr val="FF0000"/>
                          </a:solidFill>
                          <a:latin typeface="+mn-lt"/>
                          <a:ea typeface="+mn-ea"/>
                          <a:cs typeface="+mn-cs"/>
                        </a:rPr>
                        <a:t>10</a:t>
                      </a:r>
                      <a:r>
                        <a:rPr lang="en-US" sz="2400" b="0" kern="1200" baseline="30000" dirty="0" smtClean="0">
                          <a:solidFill>
                            <a:srgbClr val="FF0000"/>
                          </a:solidFill>
                          <a:latin typeface="+mn-lt"/>
                          <a:ea typeface="+mn-ea"/>
                          <a:cs typeface="+mn-cs"/>
                        </a:rPr>
                        <a:t>-15 </a:t>
                      </a:r>
                      <a:r>
                        <a:rPr lang="en-US" sz="2400" b="0" kern="1200" dirty="0" smtClean="0">
                          <a:solidFill>
                            <a:srgbClr val="FF0000"/>
                          </a:solidFill>
                          <a:latin typeface="+mn-lt"/>
                          <a:ea typeface="+mn-ea"/>
                          <a:cs typeface="+mn-cs"/>
                        </a:rPr>
                        <a:t>m/s</a:t>
                      </a:r>
                      <a:r>
                        <a:rPr lang="en-US" sz="2400" b="0" kern="1200" baseline="30000" dirty="0" smtClean="0">
                          <a:solidFill>
                            <a:srgbClr val="FF0000"/>
                          </a:solidFill>
                          <a:latin typeface="+mn-lt"/>
                          <a:ea typeface="+mn-ea"/>
                          <a:cs typeface="+mn-cs"/>
                        </a:rPr>
                        <a:t>2</a:t>
                      </a:r>
                      <a:r>
                        <a:rPr lang="en-US" sz="2400" b="0" kern="1200" dirty="0" smtClean="0">
                          <a:solidFill>
                            <a:srgbClr val="FF0000"/>
                          </a:solidFill>
                          <a:latin typeface="+mn-lt"/>
                          <a:ea typeface="+mn-ea"/>
                          <a:cs typeface="+mn-cs"/>
                        </a:rPr>
                        <a:t>/Hz</a:t>
                      </a:r>
                      <a:r>
                        <a:rPr lang="en-US" sz="2400" b="0" kern="1200" baseline="30000" dirty="0" smtClean="0">
                          <a:solidFill>
                            <a:srgbClr val="FF0000"/>
                          </a:solidFill>
                          <a:latin typeface="+mn-lt"/>
                          <a:ea typeface="+mn-ea"/>
                          <a:cs typeface="+mn-cs"/>
                        </a:rPr>
                        <a:t>1/2</a:t>
                      </a:r>
                      <a:endParaRPr lang="zh-CN" altLang="en-US" sz="2400" dirty="0">
                        <a:solidFill>
                          <a:srgbClr val="FF0000"/>
                        </a:solidFill>
                      </a:endParaRPr>
                    </a:p>
                  </a:txBody>
                  <a:tcPr/>
                </a:tc>
                <a:tc>
                  <a:txBody>
                    <a:bodyPr/>
                    <a:lstStyle/>
                    <a:p>
                      <a:r>
                        <a:rPr lang="en-US" altLang="zh-CN" sz="1800" b="1" dirty="0" smtClean="0">
                          <a:solidFill>
                            <a:schemeClr val="accent1">
                              <a:lumMod val="50000"/>
                            </a:schemeClr>
                          </a:solidFill>
                          <a:latin typeface="微软雅黑" pitchFamily="34" charset="-122"/>
                          <a:ea typeface="微软雅黑" pitchFamily="34" charset="-122"/>
                        </a:rPr>
                        <a:t>Proof</a:t>
                      </a:r>
                      <a:r>
                        <a:rPr lang="en-US" altLang="zh-CN" sz="1800" b="1" baseline="0" dirty="0" smtClean="0">
                          <a:solidFill>
                            <a:schemeClr val="accent1">
                              <a:lumMod val="50000"/>
                            </a:schemeClr>
                          </a:solidFill>
                          <a:latin typeface="微软雅黑" pitchFamily="34" charset="-122"/>
                          <a:ea typeface="微软雅黑" pitchFamily="34" charset="-122"/>
                        </a:rPr>
                        <a:t> mass</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accent1">
                              <a:lumMod val="50000"/>
                            </a:schemeClr>
                          </a:solidFill>
                          <a:latin typeface="+mn-lt"/>
                          <a:ea typeface="+mn-ea"/>
                          <a:cs typeface="+mn-cs"/>
                        </a:rPr>
                        <a:t>magnetic susceptibility 10</a:t>
                      </a:r>
                      <a:r>
                        <a:rPr lang="en-US" sz="1800" b="0" kern="1200" baseline="30000" dirty="0" smtClean="0">
                          <a:solidFill>
                            <a:schemeClr val="accent1">
                              <a:lumMod val="50000"/>
                            </a:schemeClr>
                          </a:solidFill>
                          <a:latin typeface="+mn-lt"/>
                          <a:ea typeface="+mn-ea"/>
                          <a:cs typeface="+mn-cs"/>
                        </a:rPr>
                        <a:t>-5 </a:t>
                      </a:r>
                      <a:endParaRPr lang="en-US" sz="1800" kern="1200" dirty="0" smtClean="0">
                        <a:solidFill>
                          <a:schemeClr val="accent1">
                            <a:lumMod val="50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Residual</a:t>
                      </a:r>
                      <a:r>
                        <a:rPr lang="en-US" sz="1800" kern="1200" baseline="0" dirty="0" smtClean="0">
                          <a:solidFill>
                            <a:srgbClr val="FF0000"/>
                          </a:solidFill>
                          <a:latin typeface="+mn-lt"/>
                          <a:ea typeface="+mn-ea"/>
                          <a:cs typeface="+mn-cs"/>
                        </a:rPr>
                        <a:t> charge 1.7</a:t>
                      </a:r>
                      <a:r>
                        <a:rPr lang="en-US" sz="1800" kern="1200" dirty="0" smtClean="0">
                          <a:solidFill>
                            <a:srgbClr val="FF0000"/>
                          </a:solidFill>
                          <a:latin typeface="+mn-lt"/>
                          <a:ea typeface="+mn-ea"/>
                          <a:cs typeface="+mn-cs"/>
                        </a:rPr>
                        <a:t>*10</a:t>
                      </a:r>
                      <a:r>
                        <a:rPr lang="en-US" sz="1800" kern="1200" baseline="30000" dirty="0" smtClean="0">
                          <a:solidFill>
                            <a:srgbClr val="FF0000"/>
                          </a:solidFill>
                          <a:latin typeface="+mn-lt"/>
                          <a:ea typeface="+mn-ea"/>
                          <a:cs typeface="+mn-cs"/>
                        </a:rPr>
                        <a:t>-13</a:t>
                      </a:r>
                      <a:r>
                        <a:rPr lang="en-US" sz="1800" kern="1200" dirty="0" smtClean="0">
                          <a:solidFill>
                            <a:srgbClr val="FF0000"/>
                          </a:solidFill>
                          <a:latin typeface="+mn-lt"/>
                          <a:ea typeface="+mn-ea"/>
                          <a:cs typeface="+mn-cs"/>
                        </a:rPr>
                        <a:t>C</a:t>
                      </a:r>
                      <a:endParaRPr lang="en-US" altLang="zh-CN" sz="1800" b="0" kern="120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accent1">
                              <a:lumMod val="50000"/>
                            </a:schemeClr>
                          </a:solidFill>
                          <a:latin typeface="+mn-lt"/>
                          <a:ea typeface="+mn-ea"/>
                          <a:cs typeface="+mn-cs"/>
                        </a:rPr>
                        <a:t>Contact potential </a:t>
                      </a:r>
                      <a:r>
                        <a:rPr lang="en-US" sz="1800" kern="1200" dirty="0" smtClean="0">
                          <a:solidFill>
                            <a:schemeClr val="accent1">
                              <a:lumMod val="50000"/>
                            </a:schemeClr>
                          </a:solidFill>
                          <a:latin typeface="+mn-lt"/>
                          <a:ea typeface="+mn-ea"/>
                          <a:cs typeface="+mn-cs"/>
                        </a:rPr>
                        <a:t>100uV/Hz</a:t>
                      </a:r>
                      <a:r>
                        <a:rPr lang="en-US" sz="1800" kern="1200" baseline="30000" dirty="0" smtClean="0">
                          <a:solidFill>
                            <a:schemeClr val="accent1">
                              <a:lumMod val="50000"/>
                            </a:schemeClr>
                          </a:solidFill>
                          <a:latin typeface="+mn-lt"/>
                          <a:ea typeface="+mn-ea"/>
                          <a:cs typeface="+mn-cs"/>
                        </a:rPr>
                        <a:t>1/2</a:t>
                      </a:r>
                      <a:r>
                        <a:rPr lang="en-US" sz="1800" kern="1200" dirty="0" smtClean="0">
                          <a:solidFill>
                            <a:schemeClr val="accent1">
                              <a:lumMod val="50000"/>
                            </a:schemeClr>
                          </a:solidFill>
                          <a:latin typeface="+mn-lt"/>
                          <a:ea typeface="+mn-ea"/>
                          <a:cs typeface="+mn-cs"/>
                        </a:rPr>
                        <a:t> @ 10mV</a:t>
                      </a:r>
                      <a:endParaRPr lang="zh-CN" altLang="en-US" sz="1800" b="0" dirty="0" smtClean="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Cap. Sensor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1.7*10</a:t>
                      </a:r>
                      <a:r>
                        <a:rPr lang="en-US" sz="1800" kern="1200" baseline="30000" dirty="0" smtClean="0">
                          <a:solidFill>
                            <a:schemeClr val="accent1">
                              <a:lumMod val="50000"/>
                            </a:schemeClr>
                          </a:solidFill>
                          <a:latin typeface="+mn-lt"/>
                          <a:ea typeface="+mn-ea"/>
                          <a:cs typeface="+mn-cs"/>
                        </a:rPr>
                        <a:t>-6</a:t>
                      </a:r>
                      <a:r>
                        <a:rPr lang="en-US" sz="1800" kern="1200" dirty="0" smtClean="0">
                          <a:solidFill>
                            <a:schemeClr val="accent1">
                              <a:lumMod val="50000"/>
                            </a:schemeClr>
                          </a:solidFill>
                          <a:latin typeface="+mn-lt"/>
                          <a:ea typeface="+mn-ea"/>
                          <a:cs typeface="+mn-cs"/>
                        </a:rPr>
                        <a:t>pF/Hz</a:t>
                      </a:r>
                      <a:r>
                        <a:rPr lang="en-US" sz="1800" kern="1200" baseline="30000" dirty="0" smtClean="0">
                          <a:solidFill>
                            <a:schemeClr val="accent1">
                              <a:lumMod val="50000"/>
                            </a:schemeClr>
                          </a:solidFill>
                          <a:latin typeface="+mn-lt"/>
                          <a:ea typeface="+mn-ea"/>
                          <a:cs typeface="+mn-cs"/>
                        </a:rPr>
                        <a:t>1/2</a:t>
                      </a:r>
                      <a:r>
                        <a:rPr lang="zh-CN" altLang="en-US" sz="1800" kern="1200" dirty="0" smtClean="0">
                          <a:solidFill>
                            <a:schemeClr val="accent1">
                              <a:lumMod val="50000"/>
                            </a:schemeClr>
                          </a:solidFill>
                          <a:latin typeface="+mn-lt"/>
                          <a:ea typeface="+mn-ea"/>
                          <a:cs typeface="+mn-cs"/>
                        </a:rPr>
                        <a:t>（</a:t>
                      </a:r>
                      <a:r>
                        <a:rPr lang="en-US" altLang="zh-CN" sz="1800" kern="1200" dirty="0" smtClean="0">
                          <a:solidFill>
                            <a:schemeClr val="accent1">
                              <a:lumMod val="50000"/>
                            </a:schemeClr>
                          </a:solidFill>
                          <a:latin typeface="+mn-lt"/>
                          <a:ea typeface="+mn-ea"/>
                          <a:cs typeface="+mn-cs"/>
                        </a:rPr>
                        <a:t>3</a:t>
                      </a:r>
                      <a:r>
                        <a:rPr lang="en-US" sz="1800" kern="1200" dirty="0" smtClean="0">
                          <a:solidFill>
                            <a:schemeClr val="accent1">
                              <a:lumMod val="50000"/>
                            </a:schemeClr>
                          </a:solidFill>
                          <a:latin typeface="+mn-lt"/>
                          <a:ea typeface="+mn-ea"/>
                          <a:cs typeface="+mn-cs"/>
                        </a:rPr>
                        <a:t>nm/Hz</a:t>
                      </a:r>
                      <a:r>
                        <a:rPr lang="en-US" sz="1800" kern="1200" baseline="30000" dirty="0" smtClean="0">
                          <a:solidFill>
                            <a:schemeClr val="accent1">
                              <a:lumMod val="50000"/>
                            </a:schemeClr>
                          </a:solidFill>
                          <a:latin typeface="+mn-lt"/>
                          <a:ea typeface="+mn-ea"/>
                          <a:cs typeface="+mn-cs"/>
                        </a:rPr>
                        <a:t>1/2</a:t>
                      </a:r>
                      <a:r>
                        <a:rPr lang="zh-CN" altLang="en-US" sz="1800" kern="1200" dirty="0" smtClean="0">
                          <a:solidFill>
                            <a:schemeClr val="accent1">
                              <a:lumMod val="50000"/>
                            </a:schemeClr>
                          </a:solidFill>
                          <a:latin typeface="+mn-lt"/>
                          <a:ea typeface="+mn-ea"/>
                          <a:cs typeface="+mn-cs"/>
                        </a:rPr>
                        <a:t>）</a:t>
                      </a:r>
                      <a:r>
                        <a:rPr lang="en-US" sz="1800" kern="1200" dirty="0" smtClean="0">
                          <a:solidFill>
                            <a:schemeClr val="accent1">
                              <a:lumMod val="50000"/>
                            </a:schemeClr>
                          </a:solidFill>
                          <a:latin typeface="+mn-lt"/>
                          <a:ea typeface="+mn-ea"/>
                          <a:cs typeface="+mn-cs"/>
                        </a:rPr>
                        <a:t>@ 5mm</a:t>
                      </a:r>
                      <a:endParaRPr lang="zh-CN" altLang="en-US" sz="1800" b="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Temp. stability</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5uK/Hz</a:t>
                      </a:r>
                      <a:r>
                        <a:rPr lang="en-US" sz="1800" kern="1200" baseline="30000" dirty="0" smtClean="0">
                          <a:solidFill>
                            <a:srgbClr val="FF0000"/>
                          </a:solidFill>
                          <a:latin typeface="+mn-lt"/>
                          <a:ea typeface="+mn-ea"/>
                          <a:cs typeface="+mn-cs"/>
                        </a:rPr>
                        <a:t>1/2</a:t>
                      </a:r>
                      <a:endParaRPr lang="zh-CN" altLang="en-US" sz="1800" b="0" dirty="0">
                        <a:solidFill>
                          <a:srgbClr val="FF0000"/>
                        </a:solidFill>
                      </a:endParaRPr>
                    </a:p>
                  </a:txBody>
                  <a:tcPr/>
                </a:tc>
              </a:tr>
              <a:tr h="546318">
                <a:tc vMerge="1">
                  <a:txBody>
                    <a:bodyPr/>
                    <a:lstStyle/>
                    <a:p>
                      <a:endParaRPr lang="zh-CN" altLang="en-US" dirty="0"/>
                    </a:p>
                  </a:txBody>
                  <a:tcPr/>
                </a:tc>
                <a:tc>
                  <a:txBody>
                    <a:bodyPr/>
                    <a:lstStyle/>
                    <a:p>
                      <a:r>
                        <a:rPr lang="en-US" altLang="zh-CN" sz="1800" b="1" dirty="0" smtClean="0">
                          <a:solidFill>
                            <a:schemeClr val="accent1">
                              <a:lumMod val="50000"/>
                            </a:schemeClr>
                          </a:solidFill>
                          <a:latin typeface="微软雅黑" pitchFamily="34" charset="-122"/>
                          <a:ea typeface="微软雅黑" pitchFamily="34" charset="-122"/>
                        </a:rPr>
                        <a:t>Residual</a:t>
                      </a:r>
                      <a:r>
                        <a:rPr lang="en-US" altLang="zh-CN" sz="1800" b="1" baseline="0" dirty="0" smtClean="0">
                          <a:solidFill>
                            <a:schemeClr val="accent1">
                              <a:lumMod val="50000"/>
                            </a:schemeClr>
                          </a:solidFill>
                          <a:latin typeface="微软雅黑" pitchFamily="34" charset="-122"/>
                          <a:ea typeface="微软雅黑" pitchFamily="34" charset="-122"/>
                        </a:rPr>
                        <a:t> magnetic field</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2*10</a:t>
                      </a:r>
                      <a:r>
                        <a:rPr lang="en-US" sz="1800" kern="1200" baseline="30000" dirty="0" smtClean="0">
                          <a:solidFill>
                            <a:schemeClr val="accent1">
                              <a:lumMod val="50000"/>
                            </a:schemeClr>
                          </a:solidFill>
                          <a:latin typeface="+mn-lt"/>
                          <a:ea typeface="+mn-ea"/>
                          <a:cs typeface="+mn-cs"/>
                        </a:rPr>
                        <a:t>-7</a:t>
                      </a:r>
                      <a:r>
                        <a:rPr lang="en-US" sz="1800" kern="1200" dirty="0" smtClean="0">
                          <a:solidFill>
                            <a:schemeClr val="accent1">
                              <a:lumMod val="50000"/>
                            </a:schemeClr>
                          </a:solidFill>
                          <a:latin typeface="+mn-lt"/>
                          <a:ea typeface="+mn-ea"/>
                          <a:cs typeface="+mn-cs"/>
                        </a:rPr>
                        <a:t>T/Hz</a:t>
                      </a:r>
                      <a:r>
                        <a:rPr lang="en-US" sz="1800" kern="1200" baseline="30000" dirty="0" smtClean="0">
                          <a:solidFill>
                            <a:schemeClr val="accent1">
                              <a:lumMod val="50000"/>
                            </a:schemeClr>
                          </a:solidFill>
                          <a:latin typeface="+mn-lt"/>
                          <a:ea typeface="+mn-ea"/>
                          <a:cs typeface="+mn-cs"/>
                        </a:rPr>
                        <a:t>1/2</a:t>
                      </a:r>
                      <a:endParaRPr lang="en-US" altLang="zh-CN" sz="1800" kern="1200" dirty="0" smtClean="0">
                        <a:solidFill>
                          <a:schemeClr val="accent1">
                            <a:lumMod val="50000"/>
                          </a:schemeClr>
                        </a:solidFill>
                        <a:latin typeface="+mn-lt"/>
                        <a:ea typeface="+mn-ea"/>
                        <a:cs typeface="+mn-cs"/>
                      </a:endParaRPr>
                    </a:p>
                    <a:p>
                      <a:r>
                        <a:rPr lang="en-US" altLang="zh-CN" sz="1800" kern="1200" dirty="0" smtClean="0">
                          <a:solidFill>
                            <a:schemeClr val="accent1">
                              <a:lumMod val="50000"/>
                            </a:schemeClr>
                          </a:solidFill>
                          <a:latin typeface="+mn-lt"/>
                          <a:ea typeface="+mn-ea"/>
                          <a:cs typeface="+mn-cs"/>
                        </a:rPr>
                        <a:t>Satellite</a:t>
                      </a:r>
                      <a:r>
                        <a:rPr lang="en-US" altLang="zh-CN" sz="1800" kern="1200" baseline="0" dirty="0" smtClean="0">
                          <a:solidFill>
                            <a:schemeClr val="accent1">
                              <a:lumMod val="50000"/>
                            </a:schemeClr>
                          </a:solidFill>
                          <a:latin typeface="+mn-lt"/>
                          <a:ea typeface="+mn-ea"/>
                          <a:cs typeface="+mn-cs"/>
                        </a:rPr>
                        <a:t> </a:t>
                      </a:r>
                      <a:r>
                        <a:rPr lang="en-US" altLang="zh-CN" sz="1800" kern="1200" baseline="0" dirty="0" err="1" smtClean="0">
                          <a:solidFill>
                            <a:schemeClr val="accent1">
                              <a:lumMod val="50000"/>
                            </a:schemeClr>
                          </a:solidFill>
                          <a:latin typeface="+mn-lt"/>
                          <a:ea typeface="+mn-ea"/>
                          <a:cs typeface="+mn-cs"/>
                        </a:rPr>
                        <a:t>remanence</a:t>
                      </a:r>
                      <a:r>
                        <a:rPr lang="en-US" altLang="zh-CN" sz="1800" kern="1200" baseline="0" dirty="0" smtClean="0">
                          <a:solidFill>
                            <a:schemeClr val="accent1">
                              <a:lumMod val="50000"/>
                            </a:schemeClr>
                          </a:solidFill>
                          <a:latin typeface="+mn-lt"/>
                          <a:ea typeface="+mn-ea"/>
                          <a:cs typeface="+mn-cs"/>
                        </a:rPr>
                        <a:t> </a:t>
                      </a:r>
                      <a:r>
                        <a:rPr lang="en-US" sz="1800" kern="1200" dirty="0" smtClean="0">
                          <a:solidFill>
                            <a:schemeClr val="accent1">
                              <a:lumMod val="50000"/>
                            </a:schemeClr>
                          </a:solidFill>
                          <a:latin typeface="+mn-lt"/>
                          <a:ea typeface="+mn-ea"/>
                          <a:cs typeface="+mn-cs"/>
                        </a:rPr>
                        <a:t>1Am</a:t>
                      </a:r>
                      <a:r>
                        <a:rPr lang="en-US" sz="1800" kern="1200" baseline="30000" dirty="0" smtClean="0">
                          <a:solidFill>
                            <a:schemeClr val="accent1">
                              <a:lumMod val="50000"/>
                            </a:schemeClr>
                          </a:solidFill>
                          <a:latin typeface="+mn-lt"/>
                          <a:ea typeface="+mn-ea"/>
                          <a:cs typeface="+mn-cs"/>
                        </a:rPr>
                        <a:t>2</a:t>
                      </a:r>
                      <a:r>
                        <a:rPr lang="en-US" sz="1800" kern="1200" dirty="0" smtClean="0">
                          <a:solidFill>
                            <a:schemeClr val="accent1">
                              <a:lumMod val="50000"/>
                            </a:schemeClr>
                          </a:solidFill>
                          <a:latin typeface="+mn-lt"/>
                          <a:ea typeface="+mn-ea"/>
                          <a:cs typeface="+mn-cs"/>
                        </a:rPr>
                        <a:t>@0.8m</a:t>
                      </a:r>
                      <a:endParaRPr lang="zh-CN" altLang="en-US" sz="1800" b="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err="1" smtClean="0">
                          <a:solidFill>
                            <a:schemeClr val="accent1">
                              <a:lumMod val="50000"/>
                            </a:schemeClr>
                          </a:solidFill>
                          <a:latin typeface="微软雅黑" pitchFamily="34" charset="-122"/>
                          <a:ea typeface="微软雅黑" pitchFamily="34" charset="-122"/>
                          <a:cs typeface="+mn-cs"/>
                        </a:rPr>
                        <a:t>uN</a:t>
                      </a:r>
                      <a:r>
                        <a:rPr lang="en-US" altLang="zh-CN" sz="1800" b="1" kern="1200" dirty="0" smtClean="0">
                          <a:solidFill>
                            <a:schemeClr val="accent1">
                              <a:lumMod val="50000"/>
                            </a:schemeClr>
                          </a:solidFill>
                          <a:latin typeface="微软雅黑" pitchFamily="34" charset="-122"/>
                          <a:ea typeface="微软雅黑" pitchFamily="34" charset="-122"/>
                          <a:cs typeface="+mn-cs"/>
                        </a:rPr>
                        <a:t>-thruster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100 uN (max); 0.1 </a:t>
                      </a:r>
                      <a:r>
                        <a:rPr lang="en-US" sz="1800" kern="1200" dirty="0" err="1" smtClean="0">
                          <a:solidFill>
                            <a:srgbClr val="FF0000"/>
                          </a:solidFill>
                          <a:latin typeface="+mn-lt"/>
                          <a:ea typeface="+mn-ea"/>
                          <a:cs typeface="+mn-cs"/>
                        </a:rPr>
                        <a:t>uN</a:t>
                      </a:r>
                      <a:r>
                        <a:rPr lang="en-US" sz="1800" kern="1200" dirty="0" smtClean="0">
                          <a:solidFill>
                            <a:srgbClr val="FF0000"/>
                          </a:solidFill>
                          <a:latin typeface="+mn-lt"/>
                          <a:ea typeface="+mn-ea"/>
                          <a:cs typeface="+mn-cs"/>
                        </a:rPr>
                        <a:t>/Hz</a:t>
                      </a:r>
                      <a:r>
                        <a:rPr lang="en-US" sz="1800" kern="1200" baseline="30000" dirty="0" smtClean="0">
                          <a:solidFill>
                            <a:srgbClr val="FF0000"/>
                          </a:solidFill>
                          <a:latin typeface="+mn-lt"/>
                          <a:ea typeface="+mn-ea"/>
                          <a:cs typeface="+mn-cs"/>
                        </a:rPr>
                        <a:t>1/2</a:t>
                      </a:r>
                      <a:endParaRPr lang="zh-CN" altLang="en-US" sz="1800" b="0" dirty="0" smtClean="0">
                        <a:solidFill>
                          <a:srgbClr val="FF0000"/>
                        </a:solidFill>
                      </a:endParaRPr>
                    </a:p>
                  </a:txBody>
                  <a:tcPr/>
                </a:tc>
              </a:tr>
              <a:tr h="314308">
                <a:tc rowSpan="6">
                  <a:txBody>
                    <a:bodyPr/>
                    <a:lstStyle/>
                    <a:p>
                      <a:pPr marL="0" algn="l" defTabSz="914400" rtl="0" eaLnBrk="1" latinLnBrk="0" hangingPunct="1"/>
                      <a:r>
                        <a:rPr lang="en-US" altLang="zh-CN" sz="2200" b="1" kern="1200" dirty="0" smtClean="0">
                          <a:solidFill>
                            <a:schemeClr val="accent1">
                              <a:lumMod val="50000"/>
                            </a:schemeClr>
                          </a:solidFill>
                          <a:latin typeface="微软雅黑" pitchFamily="34" charset="-122"/>
                          <a:ea typeface="微软雅黑" pitchFamily="34" charset="-122"/>
                          <a:cs typeface="+mn-cs"/>
                        </a:rPr>
                        <a:t>Space</a:t>
                      </a:r>
                      <a:r>
                        <a:rPr lang="en-US" altLang="zh-CN" sz="2200" b="1" kern="1200" baseline="0" dirty="0" smtClean="0">
                          <a:solidFill>
                            <a:schemeClr val="accent1">
                              <a:lumMod val="50000"/>
                            </a:schemeClr>
                          </a:solidFill>
                          <a:latin typeface="微软雅黑" pitchFamily="34" charset="-122"/>
                          <a:ea typeface="微软雅黑" pitchFamily="34" charset="-122"/>
                          <a:cs typeface="+mn-cs"/>
                        </a:rPr>
                        <a:t> </a:t>
                      </a:r>
                      <a:r>
                        <a:rPr lang="en-US" altLang="zh-CN" sz="2200" b="1" kern="1200" baseline="0" dirty="0" err="1" smtClean="0">
                          <a:solidFill>
                            <a:schemeClr val="accent1">
                              <a:lumMod val="50000"/>
                            </a:schemeClr>
                          </a:solidFill>
                          <a:latin typeface="微软雅黑" pitchFamily="34" charset="-122"/>
                          <a:ea typeface="微软雅黑" pitchFamily="34" charset="-122"/>
                          <a:cs typeface="+mn-cs"/>
                        </a:rPr>
                        <a:t>Interferometry</a:t>
                      </a:r>
                      <a:endParaRPr lang="en-US" altLang="zh-CN" sz="2200" b="1" kern="1200" dirty="0" smtClean="0">
                        <a:solidFill>
                          <a:schemeClr val="accent1">
                            <a:lumMod val="50000"/>
                          </a:schemeClr>
                        </a:solidFill>
                        <a:latin typeface="微软雅黑" pitchFamily="34" charset="-122"/>
                        <a:ea typeface="微软雅黑" pitchFamily="34" charset="-122"/>
                        <a:cs typeface="+mn-cs"/>
                      </a:endParaRPr>
                    </a:p>
                    <a:p>
                      <a:endParaRPr lang="en-US" altLang="zh-CN" dirty="0" smtClean="0">
                        <a:solidFill>
                          <a:schemeClr val="accent1">
                            <a:lumMod val="50000"/>
                          </a:schemeClr>
                        </a:solidFill>
                      </a:endParaRPr>
                    </a:p>
                    <a:p>
                      <a:r>
                        <a:rPr lang="en-US" altLang="zh-CN" sz="2400" dirty="0" smtClean="0">
                          <a:solidFill>
                            <a:srgbClr val="FF0000"/>
                          </a:solidFill>
                        </a:rPr>
                        <a:t>1pm</a:t>
                      </a:r>
                      <a:r>
                        <a:rPr lang="en-US" sz="2400" b="0" kern="1200" dirty="0" smtClean="0">
                          <a:solidFill>
                            <a:srgbClr val="FF0000"/>
                          </a:solidFill>
                          <a:latin typeface="+mn-lt"/>
                          <a:ea typeface="+mn-ea"/>
                          <a:cs typeface="+mn-cs"/>
                        </a:rPr>
                        <a:t>/Hz</a:t>
                      </a:r>
                      <a:r>
                        <a:rPr lang="en-US" sz="2400" b="0" kern="1200" baseline="30000" dirty="0" smtClean="0">
                          <a:solidFill>
                            <a:srgbClr val="FF0000"/>
                          </a:solidFill>
                          <a:latin typeface="+mn-lt"/>
                          <a:ea typeface="+mn-ea"/>
                          <a:cs typeface="+mn-cs"/>
                        </a:rPr>
                        <a:t>1/2</a:t>
                      </a:r>
                      <a:endParaRPr lang="zh-CN" altLang="en-US" sz="2400" dirty="0">
                        <a:solidFill>
                          <a:srgbClr val="FF0000"/>
                        </a:solidFill>
                      </a:endParaRPr>
                    </a:p>
                  </a:txBody>
                  <a:tcPr/>
                </a:tc>
                <a:tc>
                  <a:txBody>
                    <a:bodyPr/>
                    <a:lstStyle/>
                    <a:p>
                      <a:r>
                        <a:rPr lang="en-US" altLang="zh-CN" sz="1800" b="1" dirty="0" err="1" smtClean="0">
                          <a:solidFill>
                            <a:schemeClr val="accent1">
                              <a:lumMod val="50000"/>
                            </a:schemeClr>
                          </a:solidFill>
                          <a:latin typeface="微软雅黑" pitchFamily="34" charset="-122"/>
                          <a:ea typeface="微软雅黑" pitchFamily="34" charset="-122"/>
                        </a:rPr>
                        <a:t>Nd:YAG</a:t>
                      </a:r>
                      <a:r>
                        <a:rPr lang="en-US" altLang="zh-CN" sz="1800" b="1" dirty="0" smtClean="0">
                          <a:solidFill>
                            <a:schemeClr val="accent1">
                              <a:lumMod val="50000"/>
                            </a:schemeClr>
                          </a:solidFill>
                          <a:latin typeface="微软雅黑" pitchFamily="34" charset="-122"/>
                          <a:ea typeface="微软雅黑" pitchFamily="34" charset="-122"/>
                        </a:rPr>
                        <a:t> Laser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rgbClr val="FF0000"/>
                          </a:solidFill>
                        </a:rPr>
                        <a:t>Power 4 W, </a:t>
                      </a:r>
                      <a:r>
                        <a:rPr lang="en-US" sz="1800" kern="1200" dirty="0" smtClean="0">
                          <a:solidFill>
                            <a:srgbClr val="FF0000"/>
                          </a:solidFill>
                          <a:latin typeface="+mn-lt"/>
                          <a:ea typeface="+mn-ea"/>
                          <a:cs typeface="+mn-cs"/>
                        </a:rPr>
                        <a:t>Freq. noise 0.1 </a:t>
                      </a:r>
                      <a:r>
                        <a:rPr lang="en-US" sz="1800" kern="1200" dirty="0" err="1" smtClean="0">
                          <a:solidFill>
                            <a:srgbClr val="FF0000"/>
                          </a:solidFill>
                          <a:latin typeface="+mn-lt"/>
                          <a:ea typeface="+mn-ea"/>
                          <a:cs typeface="+mn-cs"/>
                        </a:rPr>
                        <a:t>mHz</a:t>
                      </a:r>
                      <a:r>
                        <a:rPr lang="en-US" sz="1800" kern="1200" dirty="0" smtClean="0">
                          <a:solidFill>
                            <a:srgbClr val="FF0000"/>
                          </a:solidFill>
                          <a:latin typeface="+mn-lt"/>
                          <a:ea typeface="+mn-ea"/>
                          <a:cs typeface="+mn-cs"/>
                        </a:rPr>
                        <a:t>/Hz</a:t>
                      </a:r>
                      <a:r>
                        <a:rPr lang="en-US" sz="1800" kern="1200" baseline="30000" dirty="0" smtClean="0">
                          <a:solidFill>
                            <a:srgbClr val="FF0000"/>
                          </a:solidFill>
                          <a:latin typeface="+mn-lt"/>
                          <a:ea typeface="+mn-ea"/>
                          <a:cs typeface="+mn-cs"/>
                        </a:rPr>
                        <a:t>1/2</a:t>
                      </a:r>
                      <a:endParaRPr lang="zh-CN" altLang="en-US" sz="1800" b="0" dirty="0" smtClean="0">
                        <a:solidFill>
                          <a:srgbClr val="FF0000"/>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Telescope</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smtClean="0">
                          <a:solidFill>
                            <a:schemeClr val="accent1">
                              <a:lumMod val="50000"/>
                            </a:schemeClr>
                          </a:solidFill>
                        </a:rPr>
                        <a:t>Diameter 20 cm</a:t>
                      </a:r>
                      <a:endParaRPr lang="zh-CN" altLang="en-US" sz="1800" b="0" dirty="0" smtClean="0">
                        <a:solidFill>
                          <a:schemeClr val="accent1">
                            <a:lumMod val="50000"/>
                          </a:schemeClr>
                        </a:solidFill>
                      </a:endParaRPr>
                    </a:p>
                  </a:txBody>
                  <a:tcPr/>
                </a:tc>
              </a:tr>
              <a:tr h="312182">
                <a:tc vMerge="1">
                  <a:txBody>
                    <a:bodyPr/>
                    <a:lstStyle/>
                    <a:p>
                      <a:endParaRPr lang="zh-CN" altLang="en-US"/>
                    </a:p>
                  </a:txBody>
                  <a:tcPr/>
                </a:tc>
                <a:tc>
                  <a:txBody>
                    <a:bodyPr/>
                    <a:lstStyle/>
                    <a:p>
                      <a:r>
                        <a:rPr lang="en-US" altLang="zh-CN" sz="1800" b="1" dirty="0" err="1" smtClean="0">
                          <a:solidFill>
                            <a:schemeClr val="accent1">
                              <a:lumMod val="50000"/>
                            </a:schemeClr>
                          </a:solidFill>
                          <a:latin typeface="微软雅黑" pitchFamily="34" charset="-122"/>
                          <a:ea typeface="微软雅黑" pitchFamily="34" charset="-122"/>
                        </a:rPr>
                        <a:t>Phase</a:t>
                      </a:r>
                      <a:r>
                        <a:rPr lang="en-US" altLang="zh-CN" sz="1800" b="1" baseline="0" dirty="0" err="1" smtClean="0">
                          <a:solidFill>
                            <a:schemeClr val="accent1">
                              <a:lumMod val="50000"/>
                            </a:schemeClr>
                          </a:solidFill>
                          <a:latin typeface="微软雅黑" pitchFamily="34" charset="-122"/>
                          <a:ea typeface="微软雅黑" pitchFamily="34" charset="-122"/>
                        </a:rPr>
                        <a:t>meter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accent1">
                              <a:lumMod val="50000"/>
                            </a:schemeClr>
                          </a:solidFill>
                        </a:rPr>
                        <a:t>Resolution 10</a:t>
                      </a:r>
                      <a:r>
                        <a:rPr lang="en-US" altLang="zh-CN" sz="1800" b="0" baseline="30000" dirty="0" smtClean="0">
                          <a:solidFill>
                            <a:schemeClr val="accent1">
                              <a:lumMod val="50000"/>
                            </a:schemeClr>
                          </a:solidFill>
                        </a:rPr>
                        <a:t>-6 </a:t>
                      </a:r>
                      <a:r>
                        <a:rPr lang="en-US" altLang="zh-CN" sz="1800" b="0" dirty="0" err="1" smtClean="0">
                          <a:solidFill>
                            <a:schemeClr val="accent1">
                              <a:lumMod val="50000"/>
                            </a:schemeClr>
                          </a:solidFill>
                        </a:rPr>
                        <a:t>rad</a:t>
                      </a:r>
                      <a:endParaRPr lang="zh-CN" altLang="en-US" sz="1800" b="0" dirty="0" smtClean="0">
                        <a:solidFill>
                          <a:schemeClr val="accent1">
                            <a:lumMod val="50000"/>
                          </a:schemeClr>
                        </a:solidFill>
                      </a:endParaRPr>
                    </a:p>
                  </a:txBody>
                  <a:tcPr/>
                </a:tc>
              </a:tr>
              <a:tr h="312182">
                <a:tc vMerge="1">
                  <a:txBody>
                    <a:bodyPr/>
                    <a:lstStyle/>
                    <a:p>
                      <a:endParaRPr lang="zh-CN" altLang="en-US" dirty="0"/>
                    </a:p>
                  </a:txBody>
                  <a:tcPr/>
                </a:tc>
                <a:tc>
                  <a:txBody>
                    <a:bodyPr/>
                    <a:lstStyle/>
                    <a:p>
                      <a:r>
                        <a:rPr lang="en-US" sz="1800" b="1" kern="1200" dirty="0" smtClean="0">
                          <a:solidFill>
                            <a:schemeClr val="accent1">
                              <a:lumMod val="50000"/>
                            </a:schemeClr>
                          </a:solidFill>
                          <a:latin typeface="微软雅黑" pitchFamily="34" charset="-122"/>
                          <a:ea typeface="微软雅黑" pitchFamily="34" charset="-122"/>
                          <a:cs typeface="+mn-cs"/>
                        </a:rPr>
                        <a:t>Pointing</a:t>
                      </a:r>
                      <a:r>
                        <a:rPr lang="en-US" sz="1800" b="1" kern="1200" baseline="0" dirty="0" smtClean="0">
                          <a:solidFill>
                            <a:schemeClr val="accent1">
                              <a:lumMod val="50000"/>
                            </a:schemeClr>
                          </a:solidFill>
                          <a:latin typeface="微软雅黑" pitchFamily="34" charset="-122"/>
                          <a:ea typeface="微软雅黑" pitchFamily="34" charset="-122"/>
                          <a:cs typeface="+mn-cs"/>
                        </a:rPr>
                        <a:t> control</a:t>
                      </a:r>
                      <a:endParaRPr lang="en-US" sz="1800" b="1" kern="1200" dirty="0" smtClean="0">
                        <a:solidFill>
                          <a:schemeClr val="accent1">
                            <a:lumMod val="50000"/>
                          </a:schemeClr>
                        </a:solidFill>
                        <a:latin typeface="微软雅黑" pitchFamily="34" charset="-122"/>
                        <a:ea typeface="微软雅黑" pitchFamily="34" charset="-122"/>
                        <a:cs typeface="+mn-cs"/>
                      </a:endParaRPr>
                    </a:p>
                  </a:txBody>
                  <a:tcPr/>
                </a:tc>
                <a:tc>
                  <a:txBody>
                    <a:bodyPr/>
                    <a:lstStyle/>
                    <a:p>
                      <a:r>
                        <a:rPr lang="en-US" sz="1800" kern="1200" dirty="0" smtClean="0">
                          <a:solidFill>
                            <a:srgbClr val="FF0000"/>
                          </a:solidFill>
                          <a:latin typeface="+mn-lt"/>
                          <a:ea typeface="+mn-ea"/>
                          <a:cs typeface="+mn-cs"/>
                        </a:rPr>
                        <a:t>Offset &amp; jitter 10</a:t>
                      </a:r>
                      <a:r>
                        <a:rPr lang="en-US" sz="1800" kern="1200" baseline="30000" dirty="0" smtClean="0">
                          <a:solidFill>
                            <a:srgbClr val="FF0000"/>
                          </a:solidFill>
                          <a:latin typeface="+mn-lt"/>
                          <a:ea typeface="+mn-ea"/>
                          <a:cs typeface="+mn-cs"/>
                        </a:rPr>
                        <a:t>-8</a:t>
                      </a:r>
                      <a:r>
                        <a:rPr lang="en-US" sz="1800" kern="1200" dirty="0" smtClean="0">
                          <a:solidFill>
                            <a:srgbClr val="FF0000"/>
                          </a:solidFill>
                          <a:latin typeface="+mn-lt"/>
                          <a:ea typeface="+mn-ea"/>
                          <a:cs typeface="+mn-cs"/>
                        </a:rPr>
                        <a:t> rad/Hz</a:t>
                      </a:r>
                      <a:r>
                        <a:rPr lang="en-US" sz="1800" kern="1200" baseline="30000" dirty="0" smtClean="0">
                          <a:solidFill>
                            <a:srgbClr val="FF0000"/>
                          </a:solidFill>
                          <a:latin typeface="+mn-lt"/>
                          <a:ea typeface="+mn-ea"/>
                          <a:cs typeface="+mn-cs"/>
                        </a:rPr>
                        <a:t>1/2</a:t>
                      </a:r>
                      <a:endParaRPr lang="zh-CN" altLang="en-US" sz="1800" dirty="0">
                        <a:solidFill>
                          <a:srgbClr val="FF0000"/>
                        </a:solidFill>
                      </a:endParaRPr>
                    </a:p>
                  </a:txBody>
                  <a:tcPr/>
                </a:tc>
              </a:tr>
              <a:tr h="546318">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err="1" smtClean="0">
                          <a:solidFill>
                            <a:schemeClr val="accent1">
                              <a:lumMod val="50000"/>
                            </a:schemeClr>
                          </a:solidFill>
                          <a:latin typeface="微软雅黑" pitchFamily="34" charset="-122"/>
                          <a:ea typeface="微软雅黑" pitchFamily="34" charset="-122"/>
                          <a:cs typeface="+mn-cs"/>
                        </a:rPr>
                        <a:t>Wave</a:t>
                      </a:r>
                      <a:r>
                        <a:rPr lang="en-US" altLang="zh-CN" sz="1800" b="1" kern="1200" baseline="0" dirty="0" err="1" smtClean="0">
                          <a:solidFill>
                            <a:schemeClr val="accent1">
                              <a:lumMod val="50000"/>
                            </a:schemeClr>
                          </a:solidFill>
                          <a:latin typeface="微软雅黑" pitchFamily="34" charset="-122"/>
                          <a:ea typeface="微软雅黑" pitchFamily="34" charset="-122"/>
                          <a:cs typeface="+mn-cs"/>
                        </a:rPr>
                        <a:t>front</a:t>
                      </a:r>
                      <a:r>
                        <a:rPr lang="en-US" altLang="zh-CN" sz="1800" b="1" kern="1200" baseline="0" dirty="0" smtClean="0">
                          <a:solidFill>
                            <a:schemeClr val="accent1">
                              <a:lumMod val="50000"/>
                            </a:schemeClr>
                          </a:solidFill>
                          <a:latin typeface="微软雅黑" pitchFamily="34" charset="-122"/>
                          <a:ea typeface="微软雅黑" pitchFamily="34" charset="-122"/>
                          <a:cs typeface="+mn-cs"/>
                        </a:rPr>
                        <a:t> distortion</a:t>
                      </a:r>
                      <a:endParaRPr lang="zh-CN" altLang="en-US" sz="1800" b="1" dirty="0" smtClean="0">
                        <a:solidFill>
                          <a:schemeClr val="accent1">
                            <a:lumMod val="50000"/>
                          </a:schemeClr>
                        </a:solidFill>
                        <a:latin typeface="微软雅黑" pitchFamily="34" charset="-122"/>
                        <a:ea typeface="微软雅黑" pitchFamily="34" charset="-122"/>
                      </a:endParaRPr>
                    </a:p>
                  </a:txBody>
                  <a:tcPr/>
                </a:tc>
                <a:tc>
                  <a:txBody>
                    <a:bodyPr/>
                    <a:lstStyle/>
                    <a:p>
                      <a:r>
                        <a:rPr lang="en-US" sz="1800" i="1" kern="1200" dirty="0" smtClean="0">
                          <a:solidFill>
                            <a:schemeClr val="accent1">
                              <a:lumMod val="50000"/>
                            </a:schemeClr>
                          </a:solidFill>
                          <a:latin typeface="+mn-lt"/>
                          <a:ea typeface="+mn-ea"/>
                          <a:cs typeface="+mn-cs"/>
                          <a:sym typeface="Symbol"/>
                        </a:rPr>
                        <a:t></a:t>
                      </a:r>
                      <a:r>
                        <a:rPr lang="en-US" sz="1800" kern="1200" dirty="0" smtClean="0">
                          <a:solidFill>
                            <a:schemeClr val="accent1">
                              <a:lumMod val="50000"/>
                            </a:schemeClr>
                          </a:solidFill>
                          <a:latin typeface="+mn-lt"/>
                          <a:ea typeface="+mn-ea"/>
                          <a:cs typeface="+mn-cs"/>
                        </a:rPr>
                        <a:t>/10</a:t>
                      </a:r>
                      <a:endParaRPr lang="zh-CN" altLang="en-US" sz="180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thermal drift of OB</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5nm/K</a:t>
                      </a:r>
                      <a:endParaRPr lang="zh-CN" altLang="en-US" sz="1800" dirty="0">
                        <a:solidFill>
                          <a:schemeClr val="accent1">
                            <a:lumMod val="50000"/>
                          </a:schemeClr>
                        </a:solidFill>
                      </a:endParaRPr>
                    </a:p>
                  </a:txBody>
                  <a:tcPr/>
                </a:tc>
              </a:tr>
            </a:tbl>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Precision Inertial Sensing</a:t>
            </a:r>
            <a:endParaRPr lang="en-US" altLang="zh-CN" sz="3600" dirty="0">
              <a:solidFill>
                <a:srgbClr val="FFFF00"/>
              </a:solidFill>
              <a:latin typeface="微软雅黑" pitchFamily="34" charset="-122"/>
              <a:ea typeface="微软雅黑" pitchFamily="34" charset="-122"/>
            </a:endParaRPr>
          </a:p>
        </p:txBody>
      </p:sp>
      <p:sp>
        <p:nvSpPr>
          <p:cNvPr id="24" name="矩形 23"/>
          <p:cNvSpPr/>
          <p:nvPr/>
        </p:nvSpPr>
        <p:spPr>
          <a:xfrm>
            <a:off x="0" y="5929354"/>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21511" y="1470581"/>
            <a:ext cx="6248377" cy="2529923"/>
          </a:xfrm>
          <a:prstGeom prst="rect">
            <a:avLst/>
          </a:prstGeom>
          <a:noFill/>
        </p:spPr>
        <p:txBody>
          <a:bodyPr wrap="none" rtlCol="0">
            <a:spAutoFit/>
          </a:bodyPr>
          <a:lstStyle/>
          <a:p>
            <a:pPr>
              <a:lnSpc>
                <a:spcPct val="120000"/>
              </a:lnSpc>
            </a:pPr>
            <a:r>
              <a:rPr lang="en-US" altLang="zh-CN" sz="2200" dirty="0" smtClean="0">
                <a:latin typeface="微软雅黑" pitchFamily="34" charset="-122"/>
                <a:ea typeface="微软雅黑" pitchFamily="34" charset="-122"/>
              </a:rPr>
              <a:t>1996-2000: develop flexure-type ACC</a:t>
            </a:r>
          </a:p>
          <a:p>
            <a:pPr>
              <a:lnSpc>
                <a:spcPct val="120000"/>
              </a:lnSpc>
            </a:pPr>
            <a:r>
              <a:rPr lang="en-US" altLang="zh-CN" sz="2200" dirty="0" smtClean="0">
                <a:latin typeface="微软雅黑" pitchFamily="34" charset="-122"/>
                <a:ea typeface="微软雅黑" pitchFamily="34" charset="-122"/>
              </a:rPr>
              <a:t>2001-2005: space test of flexure-type ACC</a:t>
            </a:r>
          </a:p>
          <a:p>
            <a:pPr>
              <a:lnSpc>
                <a:spcPct val="120000"/>
              </a:lnSpc>
            </a:pPr>
            <a:r>
              <a:rPr lang="en-US" altLang="zh-CN" sz="2200" dirty="0">
                <a:solidFill>
                  <a:srgbClr val="FF0000"/>
                </a:solidFill>
                <a:latin typeface="微软雅黑" pitchFamily="34" charset="-122"/>
                <a:ea typeface="微软雅黑" pitchFamily="34" charset="-122"/>
              </a:rPr>
              <a:t> </a:t>
            </a:r>
            <a:r>
              <a:rPr lang="en-US" altLang="zh-CN" sz="2200" dirty="0" smtClean="0">
                <a:solidFill>
                  <a:srgbClr val="FF0000"/>
                </a:solidFill>
                <a:latin typeface="微软雅黑" pitchFamily="34" charset="-122"/>
                <a:ea typeface="微软雅黑" pitchFamily="34" charset="-122"/>
              </a:rPr>
              <a:t>        — launched in 2006</a:t>
            </a:r>
          </a:p>
          <a:p>
            <a:pPr>
              <a:lnSpc>
                <a:spcPct val="120000"/>
              </a:lnSpc>
            </a:pPr>
            <a:r>
              <a:rPr lang="en-US" altLang="zh-CN" sz="2200" dirty="0" smtClean="0">
                <a:latin typeface="微软雅黑" pitchFamily="34" charset="-122"/>
                <a:ea typeface="微软雅黑" pitchFamily="34" charset="-122"/>
              </a:rPr>
              <a:t>2006-2010: develop electrostatic ACC</a:t>
            </a:r>
          </a:p>
          <a:p>
            <a:pPr>
              <a:lnSpc>
                <a:spcPct val="120000"/>
              </a:lnSpc>
            </a:pPr>
            <a:r>
              <a:rPr lang="en-US" altLang="zh-CN" sz="2200" dirty="0" smtClean="0">
                <a:latin typeface="微软雅黑" pitchFamily="34" charset="-122"/>
                <a:ea typeface="微软雅黑" pitchFamily="34" charset="-122"/>
              </a:rPr>
              <a:t>2011-2015: space test of electrostatic ACC</a:t>
            </a:r>
          </a:p>
          <a:p>
            <a:pPr>
              <a:lnSpc>
                <a:spcPct val="120000"/>
              </a:lnSpc>
            </a:pPr>
            <a:r>
              <a:rPr lang="en-US" altLang="zh-CN" sz="2200" dirty="0">
                <a:solidFill>
                  <a:srgbClr val="FF0000"/>
                </a:solidFill>
                <a:latin typeface="微软雅黑" pitchFamily="34" charset="-122"/>
                <a:ea typeface="微软雅黑" pitchFamily="34" charset="-122"/>
              </a:rPr>
              <a:t> </a:t>
            </a:r>
            <a:r>
              <a:rPr lang="en-US" altLang="zh-CN" sz="2200" dirty="0" smtClean="0">
                <a:solidFill>
                  <a:srgbClr val="FF0000"/>
                </a:solidFill>
                <a:latin typeface="微软雅黑" pitchFamily="34" charset="-122"/>
                <a:ea typeface="微软雅黑" pitchFamily="34" charset="-122"/>
              </a:rPr>
              <a:t>        — launched in 2013</a:t>
            </a:r>
          </a:p>
        </p:txBody>
      </p:sp>
      <p:pic>
        <p:nvPicPr>
          <p:cNvPr id="11" name="Picture 2" descr="E:\照片存档\CGE\周\DSC09103.JPG"/>
          <p:cNvPicPr>
            <a:picLocks noChangeAspect="1" noChangeArrowheads="1"/>
          </p:cNvPicPr>
          <p:nvPr/>
        </p:nvPicPr>
        <p:blipFill>
          <a:blip r:embed="rId3" cstate="screen">
            <a:extLst>
              <a:ext uri="{BEBA8EAE-BF5A-486C-A8C5-ECC9F3942E4B}">
                <a14:imgProps xmlns:a14="http://schemas.microsoft.com/office/drawing/2010/main" xmlns="">
                  <a14:imgLayer r:embed="rId4">
                    <a14:imgEffect>
                      <a14:brightnessContrast bright="40000"/>
                    </a14:imgEffect>
                  </a14:imgLayer>
                </a14:imgProps>
              </a:ext>
              <a:ext uri="{28A0092B-C50C-407E-A947-70E740481C1C}">
                <a14:useLocalDpi xmlns:a14="http://schemas.microsoft.com/office/drawing/2010/main" xmlns=""/>
              </a:ext>
            </a:extLst>
          </a:blip>
          <a:srcRect/>
          <a:stretch>
            <a:fillRect/>
          </a:stretch>
        </p:blipFill>
        <p:spPr bwMode="auto">
          <a:xfrm>
            <a:off x="142876" y="4482734"/>
            <a:ext cx="2786050" cy="208953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E:\照片存档\CGE\周\DSC09104.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500826" y="1190653"/>
            <a:ext cx="2428860" cy="323847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2" descr="E:\XX-5\照片\20111219探头安装\DSC09720.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000364" y="4500570"/>
            <a:ext cx="2988824" cy="2071702"/>
          </a:xfrm>
          <a:prstGeom prst="rect">
            <a:avLst/>
          </a:prstGeom>
          <a:noFill/>
          <a:ln w="9525">
            <a:noFill/>
            <a:miter lim="800000"/>
            <a:headEnd/>
            <a:tailEnd/>
          </a:ln>
        </p:spPr>
      </p:pic>
      <p:pic>
        <p:nvPicPr>
          <p:cNvPr id="15" name="图片 1"/>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072198" y="4500570"/>
            <a:ext cx="3000396" cy="2065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4691525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Space Laser </a:t>
            </a:r>
            <a:r>
              <a:rPr lang="en-US" altLang="zh-CN" sz="3600" dirty="0" err="1" smtClean="0">
                <a:solidFill>
                  <a:srgbClr val="FFFF00"/>
                </a:solidFill>
                <a:latin typeface="微软雅黑" pitchFamily="34" charset="-122"/>
                <a:ea typeface="微软雅黑" pitchFamily="34" charset="-122"/>
              </a:rPr>
              <a:t>Interferometry</a:t>
            </a:r>
            <a:endParaRPr lang="en-US" altLang="zh-CN" sz="3600" dirty="0">
              <a:solidFill>
                <a:srgbClr val="FFFF00"/>
              </a:solidFill>
              <a:latin typeface="微软雅黑" pitchFamily="34" charset="-122"/>
              <a:ea typeface="微软雅黑" pitchFamily="34" charset="-122"/>
            </a:endParaRPr>
          </a:p>
        </p:txBody>
      </p:sp>
      <p:sp>
        <p:nvSpPr>
          <p:cNvPr id="24" name="矩形 23"/>
          <p:cNvSpPr/>
          <p:nvPr/>
        </p:nvSpPr>
        <p:spPr>
          <a:xfrm>
            <a:off x="0" y="5929354"/>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1438" y="1305804"/>
            <a:ext cx="5857884" cy="2800767"/>
          </a:xfrm>
          <a:prstGeom prst="rect">
            <a:avLst/>
          </a:prstGeom>
          <a:noFill/>
        </p:spPr>
        <p:txBody>
          <a:bodyPr wrap="square" rtlCol="0">
            <a:spAutoFit/>
          </a:bodyPr>
          <a:lstStyle/>
          <a:p>
            <a:pPr>
              <a:lnSpc>
                <a:spcPct val="110000"/>
              </a:lnSpc>
            </a:pPr>
            <a:r>
              <a:rPr lang="en-US" altLang="zh-CN" sz="2000" dirty="0" smtClean="0">
                <a:latin typeface="微软雅黑" pitchFamily="34" charset="-122"/>
                <a:ea typeface="微软雅黑" pitchFamily="34" charset="-122"/>
              </a:rPr>
              <a:t>2001-2005: nm laser interferometer</a:t>
            </a:r>
          </a:p>
          <a:p>
            <a:pPr>
              <a:lnSpc>
                <a:spcPct val="110000"/>
              </a:lnSpc>
            </a:pPr>
            <a:r>
              <a:rPr lang="en-US" altLang="zh-CN" sz="2000" dirty="0" smtClean="0">
                <a:latin typeface="微软雅黑" pitchFamily="34" charset="-122"/>
                <a:ea typeface="微软雅黑" pitchFamily="34" charset="-122"/>
              </a:rPr>
              <a:t>2006-2010</a:t>
            </a:r>
            <a:r>
              <a:rPr lang="en-US" altLang="zh-CN" sz="2000" dirty="0" smtClean="0">
                <a:latin typeface="微软雅黑" pitchFamily="34" charset="-122"/>
                <a:ea typeface="微软雅黑" pitchFamily="34" charset="-122"/>
                <a:sym typeface="Wingdings" pitchFamily="2" charset="2"/>
              </a:rPr>
              <a:t>: (10m) nm laser interferometer</a:t>
            </a:r>
            <a:endParaRPr lang="en-US" altLang="zh-CN" sz="2000" dirty="0" smtClean="0">
              <a:latin typeface="微软雅黑" pitchFamily="34" charset="-122"/>
              <a:ea typeface="微软雅黑" pitchFamily="34" charset="-122"/>
            </a:endParaRPr>
          </a:p>
          <a:p>
            <a:pPr>
              <a:lnSpc>
                <a:spcPct val="110000"/>
              </a:lnSpc>
            </a:pPr>
            <a:r>
              <a:rPr lang="en-US" altLang="zh-CN" sz="2000" dirty="0" smtClean="0">
                <a:latin typeface="微软雅黑" pitchFamily="34" charset="-122"/>
                <a:ea typeface="微软雅黑" pitchFamily="34" charset="-122"/>
              </a:rPr>
              <a:t>2011-2015: (200km) inter-satellite laser ranging system</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Picometer</a:t>
            </a:r>
            <a:r>
              <a:rPr lang="en-US" altLang="zh-CN" sz="2000" dirty="0" smtClean="0">
                <a:solidFill>
                  <a:srgbClr val="0000FF"/>
                </a:solidFill>
                <a:latin typeface="微软雅黑" pitchFamily="34" charset="-122"/>
                <a:ea typeface="微软雅黑" pitchFamily="34" charset="-122"/>
              </a:rPr>
              <a:t> laser interferometer</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nW</a:t>
            </a:r>
            <a:r>
              <a:rPr lang="en-US" altLang="zh-CN" sz="2000" dirty="0" smtClean="0">
                <a:solidFill>
                  <a:srgbClr val="0000FF"/>
                </a:solidFill>
                <a:latin typeface="微软雅黑" pitchFamily="34" charset="-122"/>
                <a:ea typeface="微软雅黑" pitchFamily="34" charset="-122"/>
              </a:rPr>
              <a:t> weak light OPLL</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nrad</a:t>
            </a:r>
            <a:r>
              <a:rPr lang="en-US" altLang="zh-CN" sz="2000" dirty="0" smtClean="0">
                <a:solidFill>
                  <a:srgbClr val="0000FF"/>
                </a:solidFill>
                <a:latin typeface="微软雅黑" pitchFamily="34" charset="-122"/>
                <a:ea typeface="微软雅黑" pitchFamily="34" charset="-122"/>
              </a:rPr>
              <a:t> pointing angle measurement</a:t>
            </a:r>
          </a:p>
          <a:p>
            <a:pPr marL="342900" indent="-342900">
              <a:lnSpc>
                <a:spcPct val="110000"/>
              </a:lnSpc>
              <a:buFont typeface="Arial" panose="020B0604020202020204" pitchFamily="34" charset="0"/>
              <a:buChar char="•"/>
            </a:pPr>
            <a:r>
              <a:rPr lang="en-US" altLang="zh-CN" sz="2000" dirty="0" smtClean="0">
                <a:solidFill>
                  <a:srgbClr val="0000FF"/>
                </a:solidFill>
                <a:latin typeface="微软雅黑" pitchFamily="34" charset="-122"/>
                <a:ea typeface="微软雅黑" pitchFamily="34" charset="-122"/>
              </a:rPr>
              <a:t>10Hz</a:t>
            </a:r>
            <a:r>
              <a:rPr lang="zh-CN" altLang="en-US" sz="2000" dirty="0" smtClean="0">
                <a:solidFill>
                  <a:srgbClr val="0000FF"/>
                </a:solidFill>
                <a:latin typeface="微软雅黑" pitchFamily="34" charset="-122"/>
                <a:ea typeface="微软雅黑" pitchFamily="34" charset="-122"/>
              </a:rPr>
              <a:t> </a:t>
            </a:r>
            <a:r>
              <a:rPr lang="en-US" altLang="zh-CN" sz="2000" dirty="0" smtClean="0">
                <a:solidFill>
                  <a:srgbClr val="0000FF"/>
                </a:solidFill>
                <a:latin typeface="微软雅黑" pitchFamily="34" charset="-122"/>
                <a:ea typeface="微软雅黑" pitchFamily="34" charset="-122"/>
              </a:rPr>
              <a:t>space-qualified laser freq. stab.</a:t>
            </a:r>
          </a:p>
        </p:txBody>
      </p:sp>
      <p:pic>
        <p:nvPicPr>
          <p:cNvPr id="15" name="Picture 6" descr="DSC04250"/>
          <p:cNvPicPr>
            <a:picLocks noChangeAspect="1" noChangeArrowheads="1"/>
          </p:cNvPicPr>
          <p:nvPr/>
        </p:nvPicPr>
        <p:blipFill>
          <a:blip r:embed="rId3" cstate="print">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859454" y="1285860"/>
            <a:ext cx="3161544" cy="367233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直接连接符 15"/>
          <p:cNvCxnSpPr/>
          <p:nvPr/>
        </p:nvCxnSpPr>
        <p:spPr>
          <a:xfrm rot="16200000" flipV="1">
            <a:off x="7750993" y="3964786"/>
            <a:ext cx="1143007" cy="10715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215075" y="4000504"/>
            <a:ext cx="1143009" cy="1071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358082" y="3786190"/>
            <a:ext cx="442466" cy="22202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lIns="88827" tIns="44414" rIns="88827" bIns="44414" rtlCol="0" anchor="ctr"/>
          <a:lstStyle/>
          <a:p>
            <a:pPr algn="ctr"/>
            <a:endParaRPr lang="zh-CN" altLang="en-US" sz="2032"/>
          </a:p>
        </p:txBody>
      </p:sp>
      <p:pic>
        <p:nvPicPr>
          <p:cNvPr id="14" name="Picture 4" descr="DSC00933"/>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6215074" y="5072074"/>
            <a:ext cx="2658691" cy="165987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7" name="组合 12"/>
          <p:cNvGrpSpPr>
            <a:grpSpLocks noChangeAspect="1"/>
          </p:cNvGrpSpPr>
          <p:nvPr/>
        </p:nvGrpSpPr>
        <p:grpSpPr>
          <a:xfrm>
            <a:off x="2928926" y="4357694"/>
            <a:ext cx="2571768" cy="2071702"/>
            <a:chOff x="3531495" y="4569440"/>
            <a:chExt cx="3240677" cy="2430508"/>
          </a:xfrm>
        </p:grpSpPr>
        <p:pic>
          <p:nvPicPr>
            <p:cNvPr id="18"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31495" y="4569440"/>
              <a:ext cx="3240677" cy="24305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9" name="直接箭头连接符 18"/>
            <p:cNvCxnSpPr/>
            <p:nvPr/>
          </p:nvCxnSpPr>
          <p:spPr>
            <a:xfrm flipH="1" flipV="1">
              <a:off x="5514813" y="6055701"/>
              <a:ext cx="301108" cy="53901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48423" y="6522396"/>
              <a:ext cx="2212761" cy="433262"/>
            </a:xfrm>
            <a:prstGeom prst="rect">
              <a:avLst/>
            </a:prstGeom>
            <a:noFill/>
          </p:spPr>
          <p:txBody>
            <a:bodyPr wrap="square" rtlCol="0">
              <a:spAutoFit/>
            </a:bodyPr>
            <a:lstStyle/>
            <a:p>
              <a:pPr algn="ctr"/>
              <a:r>
                <a:rPr lang="en-US" altLang="zh-CN"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Thermal Shield</a:t>
              </a:r>
              <a:endParaRPr lang="zh-CN" altLang="en-US"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28" name="图片 27"/>
          <p:cNvPicPr>
            <a:picLocks noChangeAspect="1"/>
          </p:cNvPicPr>
          <p:nvPr/>
        </p:nvPicPr>
        <p:blipFill rotWithShape="1">
          <a:blip r:embed="rId9" cstate="print">
            <a:extLst>
              <a:ext uri="{28A0092B-C50C-407E-A947-70E740481C1C}">
                <a14:useLocalDpi xmlns:a14="http://schemas.microsoft.com/office/drawing/2010/main" xmlns="" val="0"/>
              </a:ext>
            </a:extLst>
          </a:blip>
          <a:srcRect l="12900" t="4700" r="15300" b="12500"/>
          <a:stretch/>
        </p:blipFill>
        <p:spPr>
          <a:xfrm>
            <a:off x="142844" y="4357694"/>
            <a:ext cx="2643206" cy="2071702"/>
          </a:xfrm>
          <a:prstGeom prst="rect">
            <a:avLst/>
          </a:prstGeom>
        </p:spPr>
      </p:pic>
    </p:spTree>
    <p:extLst>
      <p:ext uri="{BB962C8B-B14F-4D97-AF65-F5344CB8AC3E}">
        <p14:creationId xmlns:p14="http://schemas.microsoft.com/office/powerpoint/2010/main" xmlns="" val="35210735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Outlines</a:t>
            </a:r>
            <a:endParaRPr lang="zh-CN" altLang="en-US" sz="3600" dirty="0" smtClean="0">
              <a:solidFill>
                <a:srgbClr val="FFFF00"/>
              </a:solidFill>
              <a:latin typeface="微软雅黑" pitchFamily="34" charset="-122"/>
              <a:ea typeface="微软雅黑" pitchFamily="34" charset="-122"/>
            </a:endParaRPr>
          </a:p>
        </p:txBody>
      </p:sp>
      <p:sp>
        <p:nvSpPr>
          <p:cNvPr id="10" name="Text Box 15"/>
          <p:cNvSpPr txBox="1">
            <a:spLocks noChangeArrowheads="1"/>
          </p:cNvSpPr>
          <p:nvPr/>
        </p:nvSpPr>
        <p:spPr bwMode="gray">
          <a:xfrm>
            <a:off x="1643042" y="2000240"/>
            <a:ext cx="6858048" cy="3035099"/>
          </a:xfrm>
          <a:prstGeom prst="rect">
            <a:avLst/>
          </a:prstGeom>
          <a:noFill/>
          <a:ln w="9525" algn="ctr">
            <a:noFill/>
            <a:miter lim="800000"/>
            <a:headEnd/>
            <a:tailEnd/>
          </a:ln>
          <a:effectLst/>
        </p:spPr>
        <p:txBody>
          <a:bodyPr wrap="square" lIns="79665" tIns="39833" rIns="79665" bIns="39833">
            <a:spAutoFit/>
          </a:bodyPr>
          <a:lstStyle/>
          <a:p>
            <a:pPr marL="514350" indent="-514350" defTabSz="796925" eaLnBrk="0" hangingPunct="0">
              <a:lnSpc>
                <a:spcPct val="200000"/>
              </a:lnSpc>
              <a:buFont typeface="+mj-lt"/>
              <a:buAutoNum type="arabicPeriod"/>
            </a:pPr>
            <a:r>
              <a:rPr lang="en-US" altLang="zh-CN" sz="3200" dirty="0" err="1" smtClean="0">
                <a:latin typeface="Georgia" panose="02040502050405020303" pitchFamily="18" charset="0"/>
                <a:ea typeface="微软雅黑" pitchFamily="34" charset="-122"/>
              </a:rPr>
              <a:t>TianQin</a:t>
            </a:r>
            <a:r>
              <a:rPr lang="en-US" altLang="zh-CN" sz="3200" dirty="0" smtClean="0">
                <a:latin typeface="Georgia" panose="02040502050405020303" pitchFamily="18" charset="0"/>
                <a:ea typeface="微软雅黑" pitchFamily="34" charset="-122"/>
              </a:rPr>
              <a:t> mission concept</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Key technologies</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Development strategy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Key Technologies</a:t>
            </a:r>
            <a:endParaRPr lang="en-US" altLang="zh-CN" dirty="0">
              <a:solidFill>
                <a:srgbClr val="FFFF00"/>
              </a:solidFill>
              <a:latin typeface="微软雅黑" pitchFamily="34" charset="-122"/>
              <a:ea typeface="微软雅黑" pitchFamily="34" charset="-122"/>
            </a:endParaRPr>
          </a:p>
        </p:txBody>
      </p:sp>
      <p:sp>
        <p:nvSpPr>
          <p:cNvPr id="6" name="Text Box 6"/>
          <p:cNvSpPr txBox="1">
            <a:spLocks noChangeArrowheads="1"/>
          </p:cNvSpPr>
          <p:nvPr/>
        </p:nvSpPr>
        <p:spPr bwMode="auto">
          <a:xfrm>
            <a:off x="714348" y="1196065"/>
            <a:ext cx="7929618" cy="5447645"/>
          </a:xfrm>
          <a:prstGeom prst="rect">
            <a:avLst/>
          </a:prstGeom>
          <a:solidFill>
            <a:schemeClr val="bg1"/>
          </a:solidFill>
          <a:ln w="9525">
            <a:noFill/>
            <a:miter lim="800000"/>
            <a:headEnd/>
            <a:tailEnd/>
          </a:ln>
          <a:effectLst/>
        </p:spPr>
        <p:txBody>
          <a:bodyPr wrap="square">
            <a:spAutoFit/>
          </a:bodyPr>
          <a:lstStyle/>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Femto</a:t>
            </a:r>
            <a:r>
              <a:rPr lang="en-US" altLang="zh-CN" dirty="0" smtClean="0">
                <a:solidFill>
                  <a:srgbClr val="FF0000"/>
                </a:solidFill>
                <a:latin typeface="微软雅黑" pitchFamily="34" charset="-122"/>
                <a:ea typeface="微软雅黑" pitchFamily="34" charset="-122"/>
              </a:rPr>
              <a:t>-g Drag-free control:</a:t>
            </a:r>
          </a:p>
          <a:p>
            <a:pPr marL="800100" lvl="1" indent="-342900">
              <a:buFont typeface="Wingdings" pitchFamily="2" charset="2"/>
              <a:buChar char="Ø"/>
            </a:pPr>
            <a:r>
              <a:rPr lang="en-US" altLang="zh-CN" sz="2000" dirty="0" err="1" smtClean="0">
                <a:solidFill>
                  <a:srgbClr val="0000FF"/>
                </a:solidFill>
                <a:latin typeface="微软雅黑" pitchFamily="34" charset="-122"/>
                <a:ea typeface="微软雅黑" pitchFamily="34" charset="-122"/>
              </a:rPr>
              <a:t>Ultraprecision</a:t>
            </a:r>
            <a:r>
              <a:rPr lang="en-US" altLang="zh-CN" sz="2000" dirty="0" smtClean="0">
                <a:solidFill>
                  <a:srgbClr val="0000FF"/>
                </a:solidFill>
                <a:latin typeface="微软雅黑" pitchFamily="34" charset="-122"/>
                <a:ea typeface="微软雅黑" pitchFamily="34" charset="-122"/>
              </a:rPr>
              <a:t> inertial sensing: ACC, proof mass</a:t>
            </a:r>
            <a:endParaRPr lang="en-US" altLang="zh-CN" sz="2000" dirty="0">
              <a:solidFill>
                <a:srgbClr val="0000FF"/>
              </a:solidFill>
              <a:latin typeface="微软雅黑" pitchFamily="34" charset="-122"/>
              <a:ea typeface="微软雅黑" pitchFamily="34" charset="-122"/>
            </a:endParaRPr>
          </a:p>
          <a:p>
            <a:pPr marL="800100" lvl="1" indent="-342900">
              <a:buFont typeface="Wingdings" pitchFamily="2" charset="2"/>
              <a:buChar char="Ø"/>
            </a:pPr>
            <a:r>
              <a:rPr lang="en-US" altLang="zh-CN" sz="2000" dirty="0" err="1" smtClean="0">
                <a:solidFill>
                  <a:srgbClr val="0000FF"/>
                </a:solidFill>
                <a:latin typeface="微软雅黑" pitchFamily="34" charset="-122"/>
                <a:ea typeface="微软雅黑" pitchFamily="34" charset="-122"/>
              </a:rPr>
              <a:t>uN</a:t>
            </a:r>
            <a:r>
              <a:rPr lang="en-US" altLang="zh-CN" sz="2000" dirty="0" smtClean="0">
                <a:solidFill>
                  <a:srgbClr val="0000FF"/>
                </a:solidFill>
                <a:latin typeface="微软雅黑" pitchFamily="34" charset="-122"/>
                <a:ea typeface="微软雅黑" pitchFamily="34" charset="-122"/>
              </a:rPr>
              <a:t>-thruster: continuously adjustable, 5-year lifetime</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Charge management (UV discharge)</a:t>
            </a:r>
            <a:endParaRPr lang="en-US" altLang="zh-CN" sz="2000" dirty="0">
              <a:solidFill>
                <a:srgbClr val="0000FF"/>
              </a:solidFill>
              <a:latin typeface="微软雅黑" pitchFamily="34" charset="-122"/>
              <a:ea typeface="微软雅黑" pitchFamily="34" charset="-122"/>
            </a:endParaRPr>
          </a:p>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Picometer</a:t>
            </a:r>
            <a:r>
              <a:rPr lang="en-US" altLang="zh-CN" dirty="0" smtClean="0">
                <a:solidFill>
                  <a:srgbClr val="FF0000"/>
                </a:solidFill>
                <a:latin typeface="微软雅黑" pitchFamily="34" charset="-122"/>
                <a:ea typeface="微软雅黑" pitchFamily="34" charset="-122"/>
              </a:rPr>
              <a:t> laser </a:t>
            </a:r>
            <a:r>
              <a:rPr lang="en-US" altLang="zh-CN" dirty="0" err="1" smtClean="0">
                <a:solidFill>
                  <a:srgbClr val="FF0000"/>
                </a:solidFill>
                <a:latin typeface="微软雅黑" pitchFamily="34" charset="-122"/>
                <a:ea typeface="微软雅黑" pitchFamily="34" charset="-122"/>
              </a:rPr>
              <a:t>interferometry</a:t>
            </a:r>
            <a:r>
              <a:rPr lang="en-US" altLang="zh-CN" dirty="0" smtClean="0">
                <a:solidFill>
                  <a:srgbClr val="FF0000"/>
                </a:solidFill>
                <a:latin typeface="微软雅黑" pitchFamily="34" charset="-122"/>
                <a:ea typeface="微软雅黑" pitchFamily="34" charset="-122"/>
              </a:rPr>
              <a:t>:</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Laser freq. stab.: PDH scheme + TDI</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Ultra-stable OB: thermal drift 1nm/K</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Phase meas. &amp; weal-light OPLL: 10</a:t>
            </a:r>
            <a:r>
              <a:rPr lang="en-US" altLang="zh-CN" sz="2000" baseline="30000" dirty="0" smtClean="0">
                <a:solidFill>
                  <a:srgbClr val="0000FF"/>
                </a:solidFill>
                <a:latin typeface="微软雅黑" pitchFamily="34" charset="-122"/>
                <a:ea typeface="微软雅黑" pitchFamily="34" charset="-122"/>
              </a:rPr>
              <a:t>-6</a:t>
            </a:r>
            <a:r>
              <a:rPr lang="en-US" altLang="zh-CN" sz="2000" dirty="0" smtClean="0">
                <a:solidFill>
                  <a:srgbClr val="0000FF"/>
                </a:solidFill>
                <a:latin typeface="微软雅黑" pitchFamily="34" charset="-122"/>
                <a:ea typeface="微软雅黑" pitchFamily="34" charset="-122"/>
              </a:rPr>
              <a:t>rad</a:t>
            </a:r>
            <a:r>
              <a:rPr lang="zh-CN" altLang="en-US" sz="2000" dirty="0" smtClean="0">
                <a:solidFill>
                  <a:srgbClr val="0000FF"/>
                </a:solidFill>
                <a:latin typeface="微软雅黑" pitchFamily="34" charset="-122"/>
                <a:ea typeface="微软雅黑" pitchFamily="34" charset="-122"/>
              </a:rPr>
              <a:t>，</a:t>
            </a:r>
            <a:r>
              <a:rPr lang="en-US" altLang="zh-CN" sz="2000" dirty="0" smtClean="0">
                <a:solidFill>
                  <a:srgbClr val="0000FF"/>
                </a:solidFill>
                <a:latin typeface="微软雅黑" pitchFamily="34" charset="-122"/>
                <a:ea typeface="微软雅黑" pitchFamily="34" charset="-122"/>
              </a:rPr>
              <a:t>1nW</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Pointing control: 10</a:t>
            </a:r>
            <a:r>
              <a:rPr lang="en-US" altLang="zh-CN" sz="2000" baseline="30000" dirty="0" smtClean="0">
                <a:solidFill>
                  <a:srgbClr val="0000FF"/>
                </a:solidFill>
                <a:latin typeface="微软雅黑" pitchFamily="34" charset="-122"/>
                <a:ea typeface="微软雅黑" pitchFamily="34" charset="-122"/>
              </a:rPr>
              <a:t>-8</a:t>
            </a:r>
            <a:r>
              <a:rPr lang="en-US" altLang="zh-CN" sz="2000" dirty="0" smtClean="0">
                <a:solidFill>
                  <a:srgbClr val="0000FF"/>
                </a:solidFill>
                <a:latin typeface="微软雅黑" pitchFamily="34" charset="-122"/>
                <a:ea typeface="微软雅黑" pitchFamily="34" charset="-122"/>
              </a:rPr>
              <a:t>rad@10</a:t>
            </a:r>
            <a:r>
              <a:rPr lang="en-US" altLang="zh-CN" sz="2000" baseline="30000" dirty="0" smtClean="0">
                <a:solidFill>
                  <a:srgbClr val="0000FF"/>
                </a:solidFill>
                <a:latin typeface="微软雅黑" pitchFamily="34" charset="-122"/>
                <a:ea typeface="微软雅黑" pitchFamily="34" charset="-122"/>
              </a:rPr>
              <a:t>6</a:t>
            </a:r>
            <a:r>
              <a:rPr lang="en-US" altLang="zh-CN" sz="2000" dirty="0" smtClean="0">
                <a:solidFill>
                  <a:srgbClr val="0000FF"/>
                </a:solidFill>
                <a:latin typeface="微软雅黑" pitchFamily="34" charset="-122"/>
                <a:ea typeface="微软雅黑" pitchFamily="34" charset="-122"/>
              </a:rPr>
              <a:t>km</a:t>
            </a:r>
            <a:endParaRPr lang="en-US" altLang="zh-CN" sz="2000" dirty="0">
              <a:solidFill>
                <a:srgbClr val="0000FF"/>
              </a:solidFill>
              <a:latin typeface="微软雅黑" pitchFamily="34" charset="-122"/>
              <a:ea typeface="微软雅黑" pitchFamily="34" charset="-122"/>
            </a:endParaRPr>
          </a:p>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Ultrastable</a:t>
            </a:r>
            <a:r>
              <a:rPr lang="en-US" altLang="zh-CN" dirty="0" smtClean="0">
                <a:solidFill>
                  <a:srgbClr val="FF0000"/>
                </a:solidFill>
                <a:latin typeface="微软雅黑" pitchFamily="34" charset="-122"/>
                <a:ea typeface="微软雅黑" pitchFamily="34" charset="-122"/>
              </a:rPr>
              <a:t> satellite platform:</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Stable constellation: min. velocity and breathing angle</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Environment control: temperature, magnetic</a:t>
            </a:r>
            <a:r>
              <a:rPr lang="zh-CN" altLang="en-US" sz="2000" dirty="0" smtClean="0">
                <a:solidFill>
                  <a:srgbClr val="0000FF"/>
                </a:solidFill>
                <a:latin typeface="微软雅黑" pitchFamily="34" charset="-122"/>
                <a:ea typeface="微软雅黑" pitchFamily="34" charset="-122"/>
              </a:rPr>
              <a:t> </a:t>
            </a:r>
            <a:r>
              <a:rPr lang="en-US" altLang="zh-CN" sz="2000" dirty="0" smtClean="0">
                <a:solidFill>
                  <a:srgbClr val="0000FF"/>
                </a:solidFill>
                <a:latin typeface="微软雅黑" pitchFamily="34" charset="-122"/>
                <a:ea typeface="微软雅黑" pitchFamily="34" charset="-122"/>
              </a:rPr>
              <a:t>field, gravity and gravity gradient</a:t>
            </a:r>
            <a:endParaRPr lang="en-US" altLang="zh-CN" sz="2000" dirty="0">
              <a:solidFill>
                <a:srgbClr val="0000FF"/>
              </a:solidFill>
              <a:latin typeface="微软雅黑" pitchFamily="34" charset="-122"/>
              <a:ea typeface="微软雅黑" pitchFamily="34" charset="-122"/>
            </a:endParaRP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Satellite orbiting: position(100m), velocity(0.1mm/s)</a:t>
            </a:r>
            <a:r>
              <a:rPr lang="zh-CN" altLang="en-US" sz="2000" dirty="0" smtClean="0">
                <a:solidFill>
                  <a:srgbClr val="0000FF"/>
                </a:solidFill>
                <a:latin typeface="微软雅黑" pitchFamily="34" charset="-122"/>
                <a:ea typeface="微软雅黑" pitchFamily="34" charset="-122"/>
              </a:rPr>
              <a:t>（</a:t>
            </a:r>
            <a:r>
              <a:rPr lang="en-US" altLang="zh-CN" sz="2000" dirty="0" smtClean="0">
                <a:solidFill>
                  <a:srgbClr val="0000FF"/>
                </a:solidFill>
                <a:latin typeface="微软雅黑" pitchFamily="34" charset="-122"/>
                <a:ea typeface="微软雅黑" pitchFamily="34" charset="-122"/>
              </a:rPr>
              <a:t>VLBI+SLR</a:t>
            </a:r>
            <a:r>
              <a:rPr lang="zh-CN" altLang="en-US" sz="2000" dirty="0" smtClean="0">
                <a:solidFill>
                  <a:srgbClr val="0000FF"/>
                </a:solidFill>
                <a:latin typeface="微软雅黑" pitchFamily="34" charset="-122"/>
                <a:ea typeface="微软雅黑" pitchFamily="34" charset="-122"/>
              </a:rPr>
              <a:t>）</a:t>
            </a:r>
            <a:endParaRPr lang="en-US" altLang="zh-CN" sz="2000" dirty="0" smtClean="0">
              <a:solidFill>
                <a:srgbClr val="0000FF"/>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204423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Outlines</a:t>
            </a:r>
            <a:endParaRPr lang="zh-CN" altLang="en-US" sz="3600" dirty="0" smtClean="0">
              <a:solidFill>
                <a:srgbClr val="FFFF00"/>
              </a:solidFill>
              <a:latin typeface="微软雅黑" pitchFamily="34" charset="-122"/>
              <a:ea typeface="微软雅黑" pitchFamily="34" charset="-122"/>
            </a:endParaRPr>
          </a:p>
        </p:txBody>
      </p:sp>
      <p:sp>
        <p:nvSpPr>
          <p:cNvPr id="10" name="Text Box 15"/>
          <p:cNvSpPr txBox="1">
            <a:spLocks noChangeArrowheads="1"/>
          </p:cNvSpPr>
          <p:nvPr/>
        </p:nvSpPr>
        <p:spPr bwMode="gray">
          <a:xfrm>
            <a:off x="1643042" y="2000240"/>
            <a:ext cx="6858048" cy="3035099"/>
          </a:xfrm>
          <a:prstGeom prst="rect">
            <a:avLst/>
          </a:prstGeom>
          <a:noFill/>
          <a:ln w="9525" algn="ctr">
            <a:noFill/>
            <a:miter lim="800000"/>
            <a:headEnd/>
            <a:tailEnd/>
          </a:ln>
          <a:effectLst/>
        </p:spPr>
        <p:txBody>
          <a:bodyPr wrap="square" lIns="79665" tIns="39833" rIns="79665" bIns="39833">
            <a:spAutoFit/>
          </a:bodyPr>
          <a:lstStyle/>
          <a:p>
            <a:pPr marL="514350" indent="-514350" defTabSz="796925" eaLnBrk="0" hangingPunct="0">
              <a:lnSpc>
                <a:spcPct val="200000"/>
              </a:lnSpc>
              <a:buFont typeface="+mj-lt"/>
              <a:buAutoNum type="arabicPeriod"/>
            </a:pPr>
            <a:r>
              <a:rPr lang="en-US" altLang="zh-CN" sz="3200" dirty="0" err="1" smtClean="0">
                <a:latin typeface="Georgia" panose="02040502050405020303" pitchFamily="18" charset="0"/>
                <a:ea typeface="微软雅黑" pitchFamily="34" charset="-122"/>
              </a:rPr>
              <a:t>TianQin</a:t>
            </a:r>
            <a:r>
              <a:rPr lang="en-US" altLang="zh-CN" sz="3200" dirty="0" smtClean="0">
                <a:latin typeface="Georgia" panose="02040502050405020303" pitchFamily="18" charset="0"/>
                <a:ea typeface="微软雅黑" pitchFamily="34" charset="-122"/>
              </a:rPr>
              <a:t> mission concept</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Key technologies</a:t>
            </a:r>
          </a:p>
          <a:p>
            <a:pPr marL="514350" indent="-514350" defTabSz="796925" eaLnBrk="0" hangingPunct="0">
              <a:lnSpc>
                <a:spcPct val="200000"/>
              </a:lnSpc>
              <a:buFont typeface="+mj-lt"/>
              <a:buAutoNum type="arabicPeriod"/>
            </a:pPr>
            <a:r>
              <a:rPr lang="en-US" altLang="zh-CN" sz="3200" dirty="0" smtClean="0">
                <a:latin typeface="Georgia" panose="02040502050405020303" pitchFamily="18" charset="0"/>
                <a:ea typeface="微软雅黑" pitchFamily="34" charset="-122"/>
              </a:rPr>
              <a:t>Development strategy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Development Strategy</a:t>
            </a:r>
            <a:endParaRPr lang="zh-CN" altLang="en-US" sz="3600" dirty="0" smtClean="0">
              <a:solidFill>
                <a:srgbClr val="FFFF00"/>
              </a:solidFill>
              <a:latin typeface="微软雅黑" pitchFamily="34" charset="-122"/>
              <a:ea typeface="微软雅黑" pitchFamily="34" charset="-122"/>
            </a:endParaRPr>
          </a:p>
        </p:txBody>
      </p:sp>
      <p:sp>
        <p:nvSpPr>
          <p:cNvPr id="7" name="Text Box 6"/>
          <p:cNvSpPr txBox="1">
            <a:spLocks noChangeArrowheads="1"/>
          </p:cNvSpPr>
          <p:nvPr/>
        </p:nvSpPr>
        <p:spPr bwMode="auto">
          <a:xfrm>
            <a:off x="642910" y="2397807"/>
            <a:ext cx="7929618" cy="2031325"/>
          </a:xfrm>
          <a:prstGeom prst="rect">
            <a:avLst/>
          </a:prstGeom>
          <a:solidFill>
            <a:schemeClr val="bg1"/>
          </a:solidFill>
          <a:ln w="9525">
            <a:noFill/>
            <a:miter lim="800000"/>
            <a:headEnd/>
            <a:tailEnd/>
          </a:ln>
          <a:effectLst/>
        </p:spPr>
        <p:txBody>
          <a:bodyPr wrap="square">
            <a:spAutoFit/>
          </a:bodyPr>
          <a:lstStyle/>
          <a:p>
            <a:pPr marL="342900" indent="-342900">
              <a:lnSpc>
                <a:spcPct val="150000"/>
              </a:lnSpc>
              <a:buFont typeface="Arial" pitchFamily="34" charset="0"/>
              <a:buChar char="•"/>
            </a:pPr>
            <a:r>
              <a:rPr lang="en-US" altLang="zh-CN" sz="2800" dirty="0" smtClean="0">
                <a:solidFill>
                  <a:srgbClr val="FF0000"/>
                </a:solidFill>
                <a:latin typeface="微软雅黑" pitchFamily="34" charset="-122"/>
                <a:ea typeface="微软雅黑" pitchFamily="34" charset="-122"/>
              </a:rPr>
              <a:t>Technology verification for every 5 years;</a:t>
            </a:r>
          </a:p>
          <a:p>
            <a:pPr marL="342900" indent="-342900">
              <a:lnSpc>
                <a:spcPct val="150000"/>
              </a:lnSpc>
              <a:buFont typeface="Arial" pitchFamily="34" charset="0"/>
              <a:buChar char="•"/>
            </a:pPr>
            <a:r>
              <a:rPr lang="en-US" altLang="zh-CN" sz="2800" dirty="0" smtClean="0">
                <a:solidFill>
                  <a:srgbClr val="FF0000"/>
                </a:solidFill>
                <a:latin typeface="微软雅黑" pitchFamily="34" charset="-122"/>
                <a:ea typeface="微软雅黑" pitchFamily="34" charset="-122"/>
              </a:rPr>
              <a:t>One mission for each step with concrete science objectives.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6041" y="2428122"/>
            <a:ext cx="587020"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0</a:t>
            </a:r>
          </a:p>
        </p:txBody>
      </p:sp>
      <p:sp>
        <p:nvSpPr>
          <p:cNvPr id="6" name="矩形 5"/>
          <p:cNvSpPr/>
          <p:nvPr/>
        </p:nvSpPr>
        <p:spPr>
          <a:xfrm>
            <a:off x="3141217" y="2068721"/>
            <a:ext cx="587020"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1</a:t>
            </a:r>
          </a:p>
        </p:txBody>
      </p:sp>
      <p:sp>
        <p:nvSpPr>
          <p:cNvPr id="8" name="矩形 7"/>
          <p:cNvSpPr/>
          <p:nvPr/>
        </p:nvSpPr>
        <p:spPr>
          <a:xfrm>
            <a:off x="5090101" y="1557129"/>
            <a:ext cx="593432"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2</a:t>
            </a:r>
          </a:p>
        </p:txBody>
      </p:sp>
      <p:sp>
        <p:nvSpPr>
          <p:cNvPr id="9" name="矩形 8"/>
          <p:cNvSpPr/>
          <p:nvPr/>
        </p:nvSpPr>
        <p:spPr>
          <a:xfrm>
            <a:off x="7159880" y="928670"/>
            <a:ext cx="591829"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3</a:t>
            </a:r>
          </a:p>
        </p:txBody>
      </p:sp>
      <p:sp>
        <p:nvSpPr>
          <p:cNvPr id="10" name="矩形 9"/>
          <p:cNvSpPr/>
          <p:nvPr/>
        </p:nvSpPr>
        <p:spPr>
          <a:xfrm>
            <a:off x="252459" y="3181445"/>
            <a:ext cx="2247839"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E.P., 1/r</a:t>
            </a:r>
            <a:r>
              <a:rPr lang="en-US" altLang="zh-CN" sz="2201" baseline="30000" dirty="0" smtClean="0">
                <a:solidFill>
                  <a:srgbClr val="0000FF"/>
                </a:solidFill>
                <a:latin typeface="微软雅黑" pitchFamily="34" charset="-122"/>
                <a:ea typeface="微软雅黑" pitchFamily="34" charset="-122"/>
              </a:rPr>
              <a:t>2</a:t>
            </a:r>
            <a:r>
              <a:rPr lang="en-US" altLang="zh-CN" sz="2201" dirty="0" smtClean="0">
                <a:solidFill>
                  <a:srgbClr val="0000FF"/>
                </a:solidFill>
                <a:latin typeface="微软雅黑" pitchFamily="34" charset="-122"/>
                <a:ea typeface="微软雅黑" pitchFamily="34" charset="-122"/>
              </a:rPr>
              <a:t>, Ġ, … </a:t>
            </a:r>
            <a:endParaRPr lang="zh-CN" altLang="en-US" sz="2201" dirty="0">
              <a:solidFill>
                <a:srgbClr val="0000FF"/>
              </a:solidFill>
              <a:latin typeface="微软雅黑" pitchFamily="34" charset="-122"/>
              <a:ea typeface="微软雅黑" pitchFamily="34" charset="-122"/>
            </a:endParaRPr>
          </a:p>
        </p:txBody>
      </p:sp>
      <p:pic>
        <p:nvPicPr>
          <p:cNvPr id="11" name="图片 10"/>
          <p:cNvPicPr>
            <a:picLocks noChangeAspect="1"/>
          </p:cNvPicPr>
          <p:nvPr/>
        </p:nvPicPr>
        <p:blipFill>
          <a:blip r:embed="rId3" cstate="print"/>
          <a:stretch>
            <a:fillRect/>
          </a:stretch>
        </p:blipFill>
        <p:spPr>
          <a:xfrm>
            <a:off x="601538" y="3628340"/>
            <a:ext cx="1553926" cy="1425217"/>
          </a:xfrm>
          <a:prstGeom prst="rect">
            <a:avLst/>
          </a:prstGeom>
        </p:spPr>
      </p:pic>
      <p:pic>
        <p:nvPicPr>
          <p:cNvPr id="13" name="图片 12"/>
          <p:cNvPicPr>
            <a:picLocks noChangeAspect="1"/>
          </p:cNvPicPr>
          <p:nvPr/>
        </p:nvPicPr>
        <p:blipFill>
          <a:blip r:embed="rId4" cstate="print"/>
          <a:stretch>
            <a:fillRect/>
          </a:stretch>
        </p:blipFill>
        <p:spPr>
          <a:xfrm>
            <a:off x="2695320" y="3365294"/>
            <a:ext cx="1469531" cy="1267959"/>
          </a:xfrm>
          <a:prstGeom prst="rect">
            <a:avLst/>
          </a:prstGeom>
        </p:spPr>
      </p:pic>
      <p:pic>
        <p:nvPicPr>
          <p:cNvPr id="14" name="图片 13"/>
          <p:cNvPicPr>
            <a:picLocks noChangeAspect="1"/>
          </p:cNvPicPr>
          <p:nvPr/>
        </p:nvPicPr>
        <p:blipFill>
          <a:blip r:embed="rId5" cstate="print"/>
          <a:stretch>
            <a:fillRect/>
          </a:stretch>
        </p:blipFill>
        <p:spPr>
          <a:xfrm>
            <a:off x="6453526" y="2185090"/>
            <a:ext cx="1964681" cy="1126348"/>
          </a:xfrm>
          <a:prstGeom prst="rect">
            <a:avLst/>
          </a:prstGeom>
        </p:spPr>
      </p:pic>
      <p:sp>
        <p:nvSpPr>
          <p:cNvPr id="15" name="矩形 14"/>
          <p:cNvSpPr/>
          <p:nvPr/>
        </p:nvSpPr>
        <p:spPr>
          <a:xfrm>
            <a:off x="2363050" y="2901763"/>
            <a:ext cx="2031568"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Test of E.P.</a:t>
            </a:r>
            <a:endParaRPr lang="zh-CN" altLang="en-US" sz="2201" dirty="0">
              <a:solidFill>
                <a:srgbClr val="0000FF"/>
              </a:solidFill>
              <a:latin typeface="微软雅黑" pitchFamily="34" charset="-122"/>
              <a:ea typeface="微软雅黑" pitchFamily="34" charset="-122"/>
            </a:endParaRPr>
          </a:p>
        </p:txBody>
      </p:sp>
      <p:sp>
        <p:nvSpPr>
          <p:cNvPr id="17" name="矩形 16"/>
          <p:cNvSpPr/>
          <p:nvPr/>
        </p:nvSpPr>
        <p:spPr>
          <a:xfrm>
            <a:off x="4071934" y="2373995"/>
            <a:ext cx="2357454"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Global Gravity</a:t>
            </a:r>
            <a:endParaRPr lang="zh-CN" altLang="en-US" sz="2201" dirty="0">
              <a:solidFill>
                <a:srgbClr val="0000FF"/>
              </a:solidFill>
              <a:latin typeface="微软雅黑" pitchFamily="34" charset="-122"/>
              <a:ea typeface="微软雅黑" pitchFamily="34" charset="-122"/>
            </a:endParaRPr>
          </a:p>
        </p:txBody>
      </p:sp>
      <p:sp>
        <p:nvSpPr>
          <p:cNvPr id="18" name="矩形 17"/>
          <p:cNvSpPr/>
          <p:nvPr/>
        </p:nvSpPr>
        <p:spPr>
          <a:xfrm>
            <a:off x="6286512" y="1718133"/>
            <a:ext cx="2333316"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GW detection</a:t>
            </a:r>
            <a:endParaRPr lang="zh-CN" altLang="en-US" sz="2201" dirty="0">
              <a:solidFill>
                <a:srgbClr val="0000FF"/>
              </a:solidFill>
              <a:latin typeface="微软雅黑" pitchFamily="34" charset="-122"/>
              <a:ea typeface="微软雅黑" pitchFamily="34" charset="-122"/>
            </a:endParaRPr>
          </a:p>
        </p:txBody>
      </p:sp>
      <p:pic>
        <p:nvPicPr>
          <p:cNvPr id="21" name="图片 20"/>
          <p:cNvPicPr>
            <a:picLocks noChangeAspect="1"/>
          </p:cNvPicPr>
          <p:nvPr/>
        </p:nvPicPr>
        <p:blipFill>
          <a:blip r:embed="rId6" cstate="print"/>
          <a:stretch>
            <a:fillRect/>
          </a:stretch>
        </p:blipFill>
        <p:spPr>
          <a:xfrm>
            <a:off x="4646196" y="2826514"/>
            <a:ext cx="1325986" cy="1372746"/>
          </a:xfrm>
          <a:prstGeom prst="rect">
            <a:avLst/>
          </a:prstGeom>
        </p:spPr>
      </p:pic>
      <p:sp>
        <p:nvSpPr>
          <p:cNvPr id="22" name="任意多边形 21"/>
          <p:cNvSpPr/>
          <p:nvPr/>
        </p:nvSpPr>
        <p:spPr bwMode="auto">
          <a:xfrm>
            <a:off x="399621" y="2661998"/>
            <a:ext cx="8387221" cy="2389942"/>
          </a:xfrm>
          <a:custGeom>
            <a:avLst/>
            <a:gdLst>
              <a:gd name="connsiteX0" fmla="*/ 0 w 10178980"/>
              <a:gd name="connsiteY0" fmla="*/ 2853732 h 2853732"/>
              <a:gd name="connsiteX1" fmla="*/ 2210638 w 10178980"/>
              <a:gd name="connsiteY1" fmla="*/ 2853732 h 2853732"/>
              <a:gd name="connsiteX2" fmla="*/ 2652765 w 10178980"/>
              <a:gd name="connsiteY2" fmla="*/ 2401556 h 2853732"/>
              <a:gd name="connsiteX3" fmla="*/ 4541855 w 10178980"/>
              <a:gd name="connsiteY3" fmla="*/ 2401556 h 2853732"/>
              <a:gd name="connsiteX4" fmla="*/ 4943789 w 10178980"/>
              <a:gd name="connsiteY4" fmla="*/ 1889090 h 2853732"/>
              <a:gd name="connsiteX5" fmla="*/ 6722347 w 10178980"/>
              <a:gd name="connsiteY5" fmla="*/ 1889090 h 2853732"/>
              <a:gd name="connsiteX6" fmla="*/ 7275007 w 10178980"/>
              <a:gd name="connsiteY6" fmla="*/ 854110 h 2853732"/>
              <a:gd name="connsiteX7" fmla="*/ 9746901 w 10178980"/>
              <a:gd name="connsiteY7" fmla="*/ 854110 h 2853732"/>
              <a:gd name="connsiteX8" fmla="*/ 10178980 w 10178980"/>
              <a:gd name="connsiteY8" fmla="*/ 0 h 285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8980" h="2853732">
                <a:moveTo>
                  <a:pt x="0" y="2853732"/>
                </a:moveTo>
                <a:lnTo>
                  <a:pt x="2210638" y="2853732"/>
                </a:lnTo>
                <a:lnTo>
                  <a:pt x="2652765" y="2401556"/>
                </a:lnTo>
                <a:lnTo>
                  <a:pt x="4541855" y="2401556"/>
                </a:lnTo>
                <a:lnTo>
                  <a:pt x="4943789" y="1889090"/>
                </a:lnTo>
                <a:lnTo>
                  <a:pt x="6722347" y="1889090"/>
                </a:lnTo>
                <a:lnTo>
                  <a:pt x="7275007" y="854110"/>
                </a:lnTo>
                <a:lnTo>
                  <a:pt x="9746901" y="854110"/>
                </a:lnTo>
                <a:lnTo>
                  <a:pt x="10178980" y="0"/>
                </a:lnTo>
              </a:path>
            </a:pathLst>
          </a:custGeom>
          <a:noFill/>
          <a:ln w="92075" cap="flat" cmpd="sng" algn="ctr">
            <a:solidFill>
              <a:srgbClr val="FF3300"/>
            </a:solidFill>
            <a:prstDash val="solid"/>
            <a:round/>
            <a:headEnd type="none" w="med" len="med"/>
            <a:tailEnd type="triangle" w="med" len="lg"/>
          </a:ln>
          <a:effectLst/>
        </p:spPr>
        <p:txBody>
          <a:bodyPr rot="0" spcFirstLastPara="0" vertOverflow="overflow" horzOverflow="overflow" vert="horz" wrap="square" lIns="77410" tIns="38705" rIns="77410" bIns="38705" numCol="1" spcCol="0" rtlCol="0" fromWordArt="0" anchor="t" anchorCtr="0" forceAA="0" compatLnSpc="1">
            <a:prstTxWarp prst="textNoShape">
              <a:avLst/>
            </a:prstTxWarp>
            <a:noAutofit/>
          </a:bodyPr>
          <a:lstStyle/>
          <a:p>
            <a:endParaRPr lang="zh-CN" altLang="en-US" sz="1693">
              <a:solidFill>
                <a:srgbClr val="000000"/>
              </a:solidFill>
              <a:latin typeface="微软雅黑" pitchFamily="34" charset="-122"/>
              <a:ea typeface="微软雅黑" pitchFamily="34" charset="-122"/>
            </a:endParaRPr>
          </a:p>
        </p:txBody>
      </p:sp>
      <p:sp>
        <p:nvSpPr>
          <p:cNvPr id="23" name="TextBox 22"/>
          <p:cNvSpPr txBox="1"/>
          <p:nvPr/>
        </p:nvSpPr>
        <p:spPr bwMode="auto">
          <a:xfrm>
            <a:off x="428596" y="6286520"/>
            <a:ext cx="1832541" cy="46165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1434" tIns="45716" rIns="91434" bIns="45716" rtlCol="0">
            <a:spAutoFit/>
          </a:bodyPr>
          <a:lstStyle/>
          <a:p>
            <a:pPr algn="ctr" eaLnBrk="1" hangingPunct="1"/>
            <a:r>
              <a:rPr lang="en-US" altLang="zh-CN" dirty="0" smtClean="0">
                <a:latin typeface="微软雅黑" pitchFamily="34" charset="-122"/>
                <a:ea typeface="微软雅黑" pitchFamily="34" charset="-122"/>
              </a:rPr>
              <a:t>2016-2020</a:t>
            </a:r>
            <a:endParaRPr lang="zh-CN" altLang="en-US" dirty="0" smtClean="0">
              <a:latin typeface="微软雅黑" pitchFamily="34" charset="-122"/>
              <a:ea typeface="微软雅黑" pitchFamily="34" charset="-122"/>
            </a:endParaRPr>
          </a:p>
        </p:txBody>
      </p:sp>
      <p:sp>
        <p:nvSpPr>
          <p:cNvPr id="24" name="TextBox 23"/>
          <p:cNvSpPr txBox="1"/>
          <p:nvPr/>
        </p:nvSpPr>
        <p:spPr bwMode="auto">
          <a:xfrm>
            <a:off x="2786050" y="6286520"/>
            <a:ext cx="3357586" cy="46165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34" tIns="45716" rIns="91434" bIns="45716" rtlCol="0">
            <a:spAutoFit/>
          </a:bodyPr>
          <a:lstStyle/>
          <a:p>
            <a:pPr algn="ctr" eaLnBrk="1" hangingPunct="1"/>
            <a:r>
              <a:rPr lang="en-US" altLang="zh-CN" dirty="0" smtClean="0">
                <a:latin typeface="微软雅黑" pitchFamily="34" charset="-122"/>
                <a:ea typeface="微软雅黑" pitchFamily="34" charset="-122"/>
              </a:rPr>
              <a:t>2021-2030</a:t>
            </a:r>
            <a:endParaRPr lang="zh-CN" altLang="en-US" dirty="0" smtClean="0">
              <a:latin typeface="微软雅黑" pitchFamily="34" charset="-122"/>
              <a:ea typeface="微软雅黑" pitchFamily="34" charset="-122"/>
            </a:endParaRPr>
          </a:p>
        </p:txBody>
      </p:sp>
      <p:sp>
        <p:nvSpPr>
          <p:cNvPr id="25" name="TextBox 24"/>
          <p:cNvSpPr txBox="1"/>
          <p:nvPr/>
        </p:nvSpPr>
        <p:spPr bwMode="auto">
          <a:xfrm>
            <a:off x="6715140" y="6286520"/>
            <a:ext cx="1832541" cy="46165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1434" tIns="45716" rIns="91434" bIns="45716" rtlCol="0">
            <a:spAutoFit/>
          </a:bodyPr>
          <a:lstStyle/>
          <a:p>
            <a:pPr algn="ctr" eaLnBrk="1" hangingPunct="1"/>
            <a:r>
              <a:rPr lang="en-US" altLang="zh-CN" dirty="0" smtClean="0">
                <a:latin typeface="微软雅黑" pitchFamily="34" charset="-122"/>
                <a:ea typeface="微软雅黑" pitchFamily="34" charset="-122"/>
              </a:rPr>
              <a:t>2031-2035</a:t>
            </a:r>
            <a:endParaRPr lang="zh-CN" altLang="en-US" dirty="0" smtClean="0">
              <a:latin typeface="微软雅黑" pitchFamily="34" charset="-122"/>
              <a:ea typeface="微软雅黑" pitchFamily="34" charset="-122"/>
            </a:endParaRPr>
          </a:p>
        </p:txBody>
      </p:sp>
      <p:sp>
        <p:nvSpPr>
          <p:cNvPr id="26"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Roadmap</a:t>
            </a:r>
            <a:endParaRPr lang="en-US" altLang="zh-CN" dirty="0">
              <a:solidFill>
                <a:srgbClr val="FFFF00"/>
              </a:solidFill>
              <a:latin typeface="微软雅黑" pitchFamily="34" charset="-122"/>
              <a:ea typeface="微软雅黑" pitchFamily="34" charset="-122"/>
            </a:endParaRPr>
          </a:p>
        </p:txBody>
      </p:sp>
      <p:sp>
        <p:nvSpPr>
          <p:cNvPr id="27" name="TextBox 26"/>
          <p:cNvSpPr txBox="1"/>
          <p:nvPr/>
        </p:nvSpPr>
        <p:spPr>
          <a:xfrm>
            <a:off x="357158" y="5072074"/>
            <a:ext cx="2143140" cy="1200329"/>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LLR</a:t>
            </a:r>
          </a:p>
          <a:p>
            <a:pPr marL="180975" indent="-180975">
              <a:buFont typeface="Arial" pitchFamily="34" charset="0"/>
              <a:buChar char="•"/>
            </a:pPr>
            <a:r>
              <a:rPr lang="en-US" altLang="zh-CN" sz="1800" dirty="0" smtClean="0">
                <a:latin typeface="微软雅黑" pitchFamily="34" charset="-122"/>
                <a:ea typeface="微软雅黑" pitchFamily="34" charset="-122"/>
              </a:rPr>
              <a:t>High-altitude satellite positioning</a:t>
            </a:r>
            <a:endParaRPr lang="zh-CN" altLang="en-US" sz="1800" dirty="0">
              <a:latin typeface="微软雅黑" pitchFamily="34" charset="-122"/>
              <a:ea typeface="微软雅黑" pitchFamily="34" charset="-122"/>
            </a:endParaRPr>
          </a:p>
        </p:txBody>
      </p:sp>
      <p:sp>
        <p:nvSpPr>
          <p:cNvPr id="28" name="TextBox 27"/>
          <p:cNvSpPr txBox="1"/>
          <p:nvPr/>
        </p:nvSpPr>
        <p:spPr>
          <a:xfrm>
            <a:off x="6500826" y="3429000"/>
            <a:ext cx="2643174" cy="1754326"/>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Precision satellite formation fly</a:t>
            </a:r>
          </a:p>
          <a:p>
            <a:pPr marL="180975" indent="-180975">
              <a:buFont typeface="Arial" pitchFamily="34" charset="0"/>
              <a:buChar char="•"/>
            </a:pPr>
            <a:r>
              <a:rPr lang="en-US" altLang="zh-CN" sz="1800" dirty="0" err="1" smtClean="0">
                <a:latin typeface="微软雅黑" pitchFamily="34" charset="-122"/>
                <a:ea typeface="微软雅黑" pitchFamily="34" charset="-122"/>
              </a:rPr>
              <a:t>Picometer</a:t>
            </a:r>
            <a:r>
              <a:rPr lang="en-US" altLang="zh-CN" sz="1800" dirty="0" smtClean="0">
                <a:latin typeface="微软雅黑" pitchFamily="34" charset="-122"/>
                <a:ea typeface="微软雅黑" pitchFamily="34" charset="-122"/>
              </a:rPr>
              <a:t> space </a:t>
            </a:r>
            <a:r>
              <a:rPr lang="en-US" altLang="zh-CN" sz="1800" dirty="0" err="1" smtClean="0">
                <a:latin typeface="微软雅黑" pitchFamily="34" charset="-122"/>
                <a:ea typeface="微软雅黑" pitchFamily="34" charset="-122"/>
              </a:rPr>
              <a:t>interferometry</a:t>
            </a:r>
            <a:endParaRPr lang="en-US" altLang="zh-CN" sz="1800" dirty="0" smtClean="0">
              <a:latin typeface="微软雅黑" pitchFamily="34" charset="-122"/>
              <a:ea typeface="微软雅黑" pitchFamily="34" charset="-122"/>
            </a:endParaRPr>
          </a:p>
          <a:p>
            <a:pPr marL="180975" indent="-180975">
              <a:buFont typeface="Arial" pitchFamily="34" charset="0"/>
              <a:buChar char="•"/>
            </a:pPr>
            <a:r>
              <a:rPr lang="en-US" altLang="zh-CN" sz="1800" dirty="0" err="1" smtClean="0">
                <a:latin typeface="微软雅黑" pitchFamily="34" charset="-122"/>
                <a:ea typeface="微软雅黑" pitchFamily="34" charset="-122"/>
              </a:rPr>
              <a:t>Femto</a:t>
            </a:r>
            <a:r>
              <a:rPr lang="en-US" altLang="zh-CN" sz="1800" dirty="0" smtClean="0">
                <a:latin typeface="微软雅黑" pitchFamily="34" charset="-122"/>
                <a:ea typeface="微软雅黑" pitchFamily="34" charset="-122"/>
              </a:rPr>
              <a:t>-g drag-free control</a:t>
            </a:r>
            <a:endParaRPr lang="zh-CN" altLang="en-US" sz="1800" dirty="0">
              <a:latin typeface="微软雅黑" pitchFamily="34" charset="-122"/>
              <a:ea typeface="微软雅黑" pitchFamily="34" charset="-122"/>
            </a:endParaRPr>
          </a:p>
        </p:txBody>
      </p:sp>
      <p:sp>
        <p:nvSpPr>
          <p:cNvPr id="29" name="TextBox 28"/>
          <p:cNvSpPr txBox="1"/>
          <p:nvPr/>
        </p:nvSpPr>
        <p:spPr>
          <a:xfrm>
            <a:off x="2428860" y="4714884"/>
            <a:ext cx="2143140" cy="1477328"/>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Inertial sensing</a:t>
            </a:r>
          </a:p>
          <a:p>
            <a:pPr marL="180975" indent="-180975">
              <a:buFont typeface="Arial" pitchFamily="34" charset="0"/>
              <a:buChar char="•"/>
            </a:pPr>
            <a:r>
              <a:rPr lang="en-US" altLang="zh-CN" sz="1800" dirty="0" smtClean="0">
                <a:latin typeface="微软雅黑" pitchFamily="34" charset="-122"/>
                <a:ea typeface="微软雅黑" pitchFamily="34" charset="-122"/>
              </a:rPr>
              <a:t>Drag-free control</a:t>
            </a:r>
          </a:p>
          <a:p>
            <a:pPr marL="180975" indent="-180975">
              <a:buFont typeface="Arial" pitchFamily="34" charset="0"/>
              <a:buChar char="•"/>
            </a:pPr>
            <a:r>
              <a:rPr lang="en-US" altLang="zh-CN" sz="1800" dirty="0" smtClean="0">
                <a:latin typeface="微软雅黑" pitchFamily="34" charset="-122"/>
                <a:ea typeface="微软雅黑" pitchFamily="34" charset="-122"/>
              </a:rPr>
              <a:t>Laser interferometer</a:t>
            </a:r>
            <a:endParaRPr lang="zh-CN" altLang="en-US" sz="1800" dirty="0">
              <a:latin typeface="微软雅黑" pitchFamily="34" charset="-122"/>
              <a:ea typeface="微软雅黑" pitchFamily="34" charset="-122"/>
            </a:endParaRPr>
          </a:p>
        </p:txBody>
      </p:sp>
      <p:sp>
        <p:nvSpPr>
          <p:cNvPr id="30" name="TextBox 29"/>
          <p:cNvSpPr txBox="1"/>
          <p:nvPr/>
        </p:nvSpPr>
        <p:spPr>
          <a:xfrm>
            <a:off x="4572000" y="4286256"/>
            <a:ext cx="2143140" cy="1200329"/>
          </a:xfrm>
          <a:prstGeom prst="rect">
            <a:avLst/>
          </a:prstGeom>
          <a:noFill/>
        </p:spPr>
        <p:txBody>
          <a:bodyPr wrap="square" rtlCol="0">
            <a:spAutoFit/>
          </a:bodyPr>
          <a:lstStyle/>
          <a:p>
            <a:pPr marL="180975" indent="-180975">
              <a:buFont typeface="Arial" pitchFamily="34" charset="0"/>
              <a:buChar char="•"/>
            </a:pPr>
            <a:r>
              <a:rPr lang="en-US" altLang="zh-CN" sz="1800" dirty="0" err="1" smtClean="0">
                <a:latin typeface="微软雅黑" pitchFamily="34" charset="-122"/>
                <a:ea typeface="微软雅黑" pitchFamily="34" charset="-122"/>
              </a:rPr>
              <a:t>Intersatellite</a:t>
            </a:r>
            <a:r>
              <a:rPr lang="en-US" altLang="zh-CN" sz="1800" dirty="0" smtClean="0">
                <a:latin typeface="微软雅黑" pitchFamily="34" charset="-122"/>
                <a:ea typeface="微软雅黑" pitchFamily="34" charset="-122"/>
              </a:rPr>
              <a:t> laser ranging</a:t>
            </a:r>
          </a:p>
          <a:p>
            <a:pPr marL="180975" indent="-180975">
              <a:buFont typeface="Arial" pitchFamily="34" charset="0"/>
              <a:buChar char="•"/>
            </a:pPr>
            <a:r>
              <a:rPr lang="en-US" altLang="zh-CN" sz="1800" dirty="0" smtClean="0">
                <a:latin typeface="微软雅黑" pitchFamily="34" charset="-122"/>
                <a:ea typeface="微软雅黑" pitchFamily="34" charset="-122"/>
              </a:rPr>
              <a:t>Precision accelerometer</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85942"/>
            <a:ext cx="9144000" cy="59710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2" name="组合 4"/>
          <p:cNvGrpSpPr>
            <a:grpSpLocks/>
          </p:cNvGrpSpPr>
          <p:nvPr/>
        </p:nvGrpSpPr>
        <p:grpSpPr bwMode="auto">
          <a:xfrm>
            <a:off x="891017" y="1670225"/>
            <a:ext cx="7204730" cy="4922843"/>
            <a:chOff x="1052625" y="1840794"/>
            <a:chExt cx="8509945" cy="5428045"/>
          </a:xfrm>
        </p:grpSpPr>
        <p:pic>
          <p:nvPicPr>
            <p:cNvPr id="6"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pic>
          <p:nvPicPr>
            <p:cNvPr id="8" name="图片 6"/>
            <p:cNvPicPr>
              <a:picLocks noChangeAspect="1"/>
            </p:cNvPicPr>
            <p:nvPr/>
          </p:nvPicPr>
          <p:blipFill>
            <a:blip r:embed="rId4"/>
            <a:srcRect/>
            <a:stretch>
              <a:fillRect/>
            </a:stretch>
          </p:blipFill>
          <p:spPr bwMode="auto">
            <a:xfrm>
              <a:off x="7648591" y="3296187"/>
              <a:ext cx="697121" cy="697121"/>
            </a:xfrm>
            <a:prstGeom prst="rect">
              <a:avLst/>
            </a:prstGeom>
            <a:noFill/>
            <a:ln w="9525">
              <a:noFill/>
              <a:miter lim="800000"/>
              <a:headEnd/>
              <a:tailEnd/>
            </a:ln>
          </p:spPr>
        </p:pic>
        <p:cxnSp>
          <p:nvCxnSpPr>
            <p:cNvPr id="9" name="直接连接符 8"/>
            <p:cNvCxnSpPr/>
            <p:nvPr/>
          </p:nvCxnSpPr>
          <p:spPr>
            <a:xfrm flipV="1">
              <a:off x="6039059" y="3710776"/>
              <a:ext cx="1722710" cy="519580"/>
            </a:xfrm>
            <a:prstGeom prst="line">
              <a:avLst/>
            </a:prstGeom>
            <a:ln w="3810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0" name="TextBox 9"/>
          <p:cNvSpPr txBox="1">
            <a:spLocks noChangeArrowheads="1"/>
          </p:cNvSpPr>
          <p:nvPr/>
        </p:nvSpPr>
        <p:spPr bwMode="auto">
          <a:xfrm>
            <a:off x="335979" y="4770220"/>
            <a:ext cx="6414852"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Science objectives</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Testing f</a:t>
            </a:r>
            <a:r>
              <a:rPr lang="en-US" altLang="zh-CN" dirty="0" smtClean="0">
                <a:solidFill>
                  <a:schemeClr val="bg1"/>
                </a:solidFill>
                <a:latin typeface="微软雅黑" pitchFamily="34" charset="-122"/>
                <a:ea typeface="微软雅黑" pitchFamily="34" charset="-122"/>
              </a:rPr>
              <a:t>undamental laws in physics</a:t>
            </a:r>
          </a:p>
          <a:p>
            <a:pPr marL="438522" indent="-438522">
              <a:lnSpc>
                <a:spcPct val="120000"/>
              </a:lnSpc>
              <a:buFont typeface="Arial" pitchFamily="34" charset="0"/>
              <a:buChar char="•"/>
            </a:pPr>
            <a:r>
              <a:rPr lang="en-US" altLang="zh-CN" dirty="0" smtClean="0">
                <a:solidFill>
                  <a:schemeClr val="bg1"/>
                </a:solidFill>
                <a:latin typeface="微软雅黑" pitchFamily="34" charset="-122"/>
                <a:ea typeface="微软雅黑" pitchFamily="34" charset="-122"/>
              </a:rPr>
              <a:t>Studying physics of the Earth-Moon system</a:t>
            </a:r>
            <a:endParaRPr lang="en-US" altLang="zh-CN" dirty="0">
              <a:solidFill>
                <a:schemeClr val="bg1"/>
              </a:solidFill>
              <a:latin typeface="微软雅黑" pitchFamily="34" charset="-122"/>
              <a:ea typeface="微软雅黑" pitchFamily="34" charset="-122"/>
            </a:endParaRPr>
          </a:p>
        </p:txBody>
      </p:sp>
      <p:sp>
        <p:nvSpPr>
          <p:cNvPr id="11" name="TextBox 9"/>
          <p:cNvSpPr txBox="1">
            <a:spLocks noChangeArrowheads="1"/>
          </p:cNvSpPr>
          <p:nvPr/>
        </p:nvSpPr>
        <p:spPr bwMode="auto">
          <a:xfrm>
            <a:off x="335979" y="1044854"/>
            <a:ext cx="3768527" cy="1410053"/>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Step-0: </a:t>
            </a:r>
          </a:p>
          <a:p>
            <a:pPr marL="438522" indent="-438522">
              <a:lnSpc>
                <a:spcPct val="120000"/>
              </a:lnSpc>
            </a:pPr>
            <a:r>
              <a:rPr lang="en-US" altLang="zh-CN" dirty="0" smtClean="0">
                <a:solidFill>
                  <a:srgbClr val="FFFF00"/>
                </a:solidFill>
                <a:latin typeface="微软雅黑" pitchFamily="34" charset="-122"/>
                <a:ea typeface="微软雅黑" pitchFamily="34" charset="-122"/>
              </a:rPr>
              <a:t>Lunar laser ranging</a:t>
            </a:r>
          </a:p>
          <a:p>
            <a:pPr marL="438522" indent="-438522">
              <a:lnSpc>
                <a:spcPct val="120000"/>
              </a:lnSpc>
            </a:pPr>
            <a:r>
              <a:rPr lang="en-US" altLang="zh-CN" dirty="0" smtClean="0">
                <a:solidFill>
                  <a:srgbClr val="FFFF00"/>
                </a:solidFill>
                <a:latin typeface="微软雅黑" pitchFamily="34" charset="-122"/>
              </a:rPr>
              <a:t>2016-2020</a:t>
            </a:r>
            <a:endParaRPr lang="zh-CN" altLang="en-US" dirty="0">
              <a:solidFill>
                <a:schemeClr val="bg1"/>
              </a:solidFill>
              <a:latin typeface="微软雅黑" pitchFamily="34" charset="-122"/>
              <a:ea typeface="微软雅黑" pitchFamily="34" charset="-122"/>
            </a:endParaRPr>
          </a:p>
        </p:txBody>
      </p:sp>
      <p:sp>
        <p:nvSpPr>
          <p:cNvPr id="13" name="Rectangle 2"/>
          <p:cNvSpPr>
            <a:spLocks noChangeArrowheads="1"/>
          </p:cNvSpPr>
          <p:nvPr/>
        </p:nvSpPr>
        <p:spPr bwMode="auto">
          <a:xfrm>
            <a:off x="0" y="151352"/>
            <a:ext cx="9144000" cy="634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
        <p:nvSpPr>
          <p:cNvPr id="14" name="TextBox 9"/>
          <p:cNvSpPr txBox="1">
            <a:spLocks noChangeArrowheads="1"/>
          </p:cNvSpPr>
          <p:nvPr/>
        </p:nvSpPr>
        <p:spPr bwMode="auto">
          <a:xfrm>
            <a:off x="5910080" y="1044854"/>
            <a:ext cx="3095484" cy="2739648"/>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Technology objectives</a:t>
            </a:r>
            <a:endParaRPr lang="en-US" altLang="zh-CN" dirty="0">
              <a:solidFill>
                <a:srgbClr val="FFFF00"/>
              </a:solidFill>
              <a:latin typeface="微软雅黑" pitchFamily="34" charset="-122"/>
              <a:ea typeface="微软雅黑" pitchFamily="34" charset="-122"/>
            </a:endParaRPr>
          </a:p>
          <a:p>
            <a:pPr marL="438522" indent="-438522">
              <a:lnSpc>
                <a:spcPct val="120000"/>
              </a:lnSpc>
              <a:buFont typeface="Arial" charset="0"/>
              <a:buChar char="•"/>
            </a:pPr>
            <a:r>
              <a:rPr lang="en-US" altLang="zh-CN" dirty="0" smtClean="0">
                <a:solidFill>
                  <a:schemeClr val="bg1"/>
                </a:solidFill>
                <a:latin typeface="微软雅黑" pitchFamily="34" charset="-122"/>
              </a:rPr>
              <a:t>Precision laser ranging to high orbit spacecrafts</a:t>
            </a:r>
            <a:endParaRPr lang="zh-CN" altLang="en-US" dirty="0">
              <a:solidFill>
                <a:schemeClr val="bg1"/>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4"/>
          <p:cNvGrpSpPr/>
          <p:nvPr/>
        </p:nvGrpSpPr>
        <p:grpSpPr>
          <a:xfrm>
            <a:off x="891017" y="1670225"/>
            <a:ext cx="7204730" cy="4922843"/>
            <a:chOff x="1052513" y="1841500"/>
            <a:chExt cx="8510587" cy="5427663"/>
          </a:xfrm>
        </p:grpSpPr>
        <p:pic>
          <p:nvPicPr>
            <p:cNvPr id="4" name="Picture 14" descr="q2"/>
            <p:cNvPicPr>
              <a:picLocks noChangeAspect="1" noChangeArrowheads="1"/>
            </p:cNvPicPr>
            <p:nvPr/>
          </p:nvPicPr>
          <p:blipFill>
            <a:blip r:embed="rId3"/>
            <a:srcRect/>
            <a:stretch>
              <a:fillRect/>
            </a:stretch>
          </p:blipFill>
          <p:spPr bwMode="auto">
            <a:xfrm>
              <a:off x="1052513" y="1841500"/>
              <a:ext cx="8510587" cy="5427663"/>
            </a:xfrm>
            <a:prstGeom prst="rect">
              <a:avLst/>
            </a:prstGeom>
            <a:noFill/>
            <a:ln w="9525">
              <a:noFill/>
              <a:miter lim="800000"/>
              <a:headEnd/>
              <a:tailEnd/>
            </a:ln>
          </p:spPr>
        </p:pic>
        <p:sp>
          <p:nvSpPr>
            <p:cNvPr id="5" name="椭圆 4"/>
            <p:cNvSpPr/>
            <p:nvPr/>
          </p:nvSpPr>
          <p:spPr bwMode="auto">
            <a:xfrm>
              <a:off x="3833813" y="3063875"/>
              <a:ext cx="3009900" cy="2967038"/>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grpSp>
          <p:nvGrpSpPr>
            <p:cNvPr id="6" name="组合 19"/>
            <p:cNvGrpSpPr>
              <a:grpSpLocks/>
            </p:cNvGrpSpPr>
            <p:nvPr/>
          </p:nvGrpSpPr>
          <p:grpSpPr bwMode="auto">
            <a:xfrm>
              <a:off x="6635746" y="4402135"/>
              <a:ext cx="576262" cy="290511"/>
              <a:chOff x="3867718" y="1421205"/>
              <a:chExt cx="667876" cy="470486"/>
            </a:xfrm>
          </p:grpSpPr>
          <p:sp>
            <p:nvSpPr>
              <p:cNvPr id="7" name="矩形 6"/>
              <p:cNvSpPr/>
              <p:nvPr/>
            </p:nvSpPr>
            <p:spPr>
              <a:xfrm>
                <a:off x="3990990" y="1521472"/>
                <a:ext cx="421332" cy="2699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sp>
            <p:nvSpPr>
              <p:cNvPr id="8" name="矩形 7"/>
              <p:cNvSpPr/>
              <p:nvPr/>
            </p:nvSpPr>
            <p:spPr>
              <a:xfrm>
                <a:off x="3867718" y="1421205"/>
                <a:ext cx="667876" cy="47048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grpSp>
      </p:grpSp>
      <p:sp>
        <p:nvSpPr>
          <p:cNvPr id="9" name="TextBox 30"/>
          <p:cNvSpPr txBox="1">
            <a:spLocks noChangeArrowheads="1"/>
          </p:cNvSpPr>
          <p:nvPr/>
        </p:nvSpPr>
        <p:spPr bwMode="auto">
          <a:xfrm>
            <a:off x="4429124" y="5929330"/>
            <a:ext cx="4143404" cy="819122"/>
          </a:xfrm>
          <a:prstGeom prst="rect">
            <a:avLst/>
          </a:prstGeom>
          <a:noFill/>
          <a:ln w="9525">
            <a:noFill/>
            <a:miter lim="800000"/>
            <a:headEnd/>
            <a:tailEnd/>
          </a:ln>
        </p:spPr>
        <p:txBody>
          <a:bodyPr wrap="square" lIns="79681" tIns="39840" rIns="79681" bIns="39840">
            <a:spAutoFit/>
          </a:bodyPr>
          <a:lstStyle/>
          <a:p>
            <a:pPr algn="ctr" eaLnBrk="1" hangingPunct="1"/>
            <a:r>
              <a:rPr lang="en-US" altLang="zh-CN" dirty="0">
                <a:solidFill>
                  <a:srgbClr val="FFFFFF"/>
                </a:solidFill>
                <a:ea typeface="宋体" charset="-122"/>
              </a:rPr>
              <a:t>J. </a:t>
            </a:r>
            <a:r>
              <a:rPr lang="en-US" altLang="zh-CN" dirty="0" err="1">
                <a:solidFill>
                  <a:srgbClr val="FFFFFF"/>
                </a:solidFill>
                <a:ea typeface="宋体" charset="-122"/>
              </a:rPr>
              <a:t>Jpn</a:t>
            </a:r>
            <a:r>
              <a:rPr lang="en-US" altLang="zh-CN" dirty="0">
                <a:solidFill>
                  <a:srgbClr val="FFFFFF"/>
                </a:solidFill>
                <a:ea typeface="宋体" charset="-122"/>
              </a:rPr>
              <a:t>. Soc. Microgravity Appl. 25(2008)423-425.</a:t>
            </a:r>
            <a:endParaRPr lang="zh-CN" altLang="en-US" dirty="0">
              <a:solidFill>
                <a:srgbClr val="FFFFFF"/>
              </a:solidFill>
              <a:ea typeface="宋体" charset="-122"/>
            </a:endParaRPr>
          </a:p>
        </p:txBody>
      </p:sp>
      <p:sp>
        <p:nvSpPr>
          <p:cNvPr id="10" name="TextBox 9"/>
          <p:cNvSpPr txBox="1">
            <a:spLocks noChangeArrowheads="1"/>
          </p:cNvSpPr>
          <p:nvPr/>
        </p:nvSpPr>
        <p:spPr bwMode="auto">
          <a:xfrm>
            <a:off x="335979" y="5162219"/>
            <a:ext cx="3664517" cy="966855"/>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ea typeface="微软雅黑" pitchFamily="34" charset="-122"/>
              </a:rPr>
              <a:t>Testing EP to 10</a:t>
            </a:r>
            <a:r>
              <a:rPr lang="en-US" altLang="zh-CN" baseline="30000" dirty="0" smtClean="0">
                <a:solidFill>
                  <a:schemeClr val="bg1"/>
                </a:solidFill>
                <a:latin typeface="微软雅黑" pitchFamily="34" charset="-122"/>
                <a:ea typeface="微软雅黑" pitchFamily="34" charset="-122"/>
              </a:rPr>
              <a:t>-16</a:t>
            </a:r>
            <a:endParaRPr lang="en-US" altLang="zh-CN" dirty="0">
              <a:solidFill>
                <a:schemeClr val="bg1"/>
              </a:solidFill>
              <a:latin typeface="微软雅黑" pitchFamily="34" charset="-122"/>
              <a:ea typeface="微软雅黑" pitchFamily="34" charset="-122"/>
            </a:endParaRPr>
          </a:p>
        </p:txBody>
      </p:sp>
      <p:sp>
        <p:nvSpPr>
          <p:cNvPr id="11" name="TextBox 9"/>
          <p:cNvSpPr txBox="1">
            <a:spLocks noChangeArrowheads="1"/>
          </p:cNvSpPr>
          <p:nvPr/>
        </p:nvSpPr>
        <p:spPr bwMode="auto">
          <a:xfrm>
            <a:off x="335979" y="1044854"/>
            <a:ext cx="5082689"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Step-1: </a:t>
            </a:r>
          </a:p>
          <a:p>
            <a:pPr marL="438522" indent="-438522">
              <a:lnSpc>
                <a:spcPct val="120000"/>
              </a:lnSpc>
            </a:pPr>
            <a:r>
              <a:rPr lang="en-US" altLang="zh-CN" dirty="0" smtClean="0">
                <a:solidFill>
                  <a:srgbClr val="FFFF00"/>
                </a:solidFill>
                <a:latin typeface="微软雅黑" pitchFamily="34" charset="-122"/>
                <a:ea typeface="微软雅黑" pitchFamily="34" charset="-122"/>
              </a:rPr>
              <a:t>Test of equivalence principle in space</a:t>
            </a:r>
          </a:p>
          <a:p>
            <a:pPr marL="438522" indent="-438522">
              <a:lnSpc>
                <a:spcPct val="120000"/>
              </a:lnSpc>
            </a:pPr>
            <a:r>
              <a:rPr lang="en-US" altLang="zh-CN" dirty="0" smtClean="0">
                <a:solidFill>
                  <a:srgbClr val="FFFF00"/>
                </a:solidFill>
                <a:latin typeface="微软雅黑" pitchFamily="34" charset="-122"/>
              </a:rPr>
              <a:t>2016-2025</a:t>
            </a:r>
            <a:endParaRPr lang="zh-CN" altLang="en-US" dirty="0">
              <a:solidFill>
                <a:schemeClr val="bg1"/>
              </a:solidFill>
              <a:latin typeface="微软雅黑" pitchFamily="34" charset="-122"/>
              <a:ea typeface="微软雅黑" pitchFamily="34" charset="-122"/>
            </a:endParaRPr>
          </a:p>
        </p:txBody>
      </p:sp>
      <p:sp>
        <p:nvSpPr>
          <p:cNvPr id="12" name="TextBox 9"/>
          <p:cNvSpPr txBox="1">
            <a:spLocks noChangeArrowheads="1"/>
          </p:cNvSpPr>
          <p:nvPr/>
        </p:nvSpPr>
        <p:spPr bwMode="auto">
          <a:xfrm>
            <a:off x="5910080" y="1044854"/>
            <a:ext cx="3095484" cy="451244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Dragfree 10</a:t>
            </a:r>
            <a:r>
              <a:rPr lang="en-US" altLang="zh-CN" baseline="30000" dirty="0" smtClean="0">
                <a:solidFill>
                  <a:schemeClr val="bg1"/>
                </a:solidFill>
                <a:latin typeface="微软雅黑" pitchFamily="34" charset="-122"/>
              </a:rPr>
              <a:t>-10</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lnSpc>
                <a:spcPct val="120000"/>
              </a:lnSpc>
              <a:buFont typeface="Arial" pitchFamily="34" charset="0"/>
              <a:buChar char="•"/>
            </a:pPr>
            <a:r>
              <a:rPr lang="en-US" altLang="zh-CN" dirty="0" smtClean="0">
                <a:solidFill>
                  <a:schemeClr val="bg1"/>
                </a:solidFill>
                <a:latin typeface="微软雅黑" pitchFamily="34" charset="-122"/>
              </a:rPr>
              <a:t>Inertial sensor </a:t>
            </a:r>
          </a:p>
          <a:p>
            <a:pPr marL="438522" indent="-438522">
              <a:lnSpc>
                <a:spcPct val="120000"/>
              </a:lnSpc>
            </a:pPr>
            <a:r>
              <a:rPr lang="en-US" altLang="zh-CN" dirty="0" smtClean="0">
                <a:solidFill>
                  <a:schemeClr val="bg1"/>
                </a:solidFill>
                <a:latin typeface="微软雅黑" pitchFamily="34" charset="-122"/>
              </a:rPr>
              <a:t>      10</a:t>
            </a:r>
            <a:r>
              <a:rPr lang="en-US" altLang="zh-CN" baseline="30000" dirty="0" smtClean="0">
                <a:solidFill>
                  <a:schemeClr val="bg1"/>
                </a:solidFill>
                <a:latin typeface="微软雅黑" pitchFamily="34" charset="-122"/>
              </a:rPr>
              <a:t>-12</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lnSpc>
                <a:spcPct val="120000"/>
              </a:lnSpc>
              <a:buFont typeface="Arial" pitchFamily="34" charset="0"/>
              <a:buChar char="•"/>
            </a:pPr>
            <a:r>
              <a:rPr lang="en-US" altLang="zh-CN" dirty="0" smtClean="0">
                <a:solidFill>
                  <a:schemeClr val="bg1"/>
                </a:solidFill>
                <a:latin typeface="微软雅黑" pitchFamily="34" charset="-122"/>
              </a:rPr>
              <a:t>Micro-thruster 100</a:t>
            </a:r>
            <a:r>
              <a:rPr lang="el-GR" altLang="zh-CN" dirty="0" smtClean="0">
                <a:solidFill>
                  <a:schemeClr val="bg1"/>
                </a:solidFill>
                <a:latin typeface="微软雅黑" pitchFamily="34" charset="-122"/>
              </a:rPr>
              <a:t>μ</a:t>
            </a:r>
            <a:r>
              <a:rPr lang="en-US" altLang="zh-CN" dirty="0" smtClean="0">
                <a:solidFill>
                  <a:schemeClr val="bg1"/>
                </a:solidFill>
                <a:latin typeface="微软雅黑" pitchFamily="34" charset="-122"/>
              </a:rPr>
              <a:t>N</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Spaceborne laser 100Hz</a:t>
            </a:r>
            <a:endParaRPr lang="zh-CN" altLang="en-US" dirty="0">
              <a:solidFill>
                <a:schemeClr val="bg1"/>
              </a:solidFill>
              <a:latin typeface="微软雅黑" pitchFamily="34" charset="-122"/>
            </a:endParaRPr>
          </a:p>
        </p:txBody>
      </p:sp>
      <p:sp>
        <p:nvSpPr>
          <p:cNvPr id="15" name="Rectangle 2"/>
          <p:cNvSpPr>
            <a:spLocks noChangeArrowheads="1"/>
          </p:cNvSpPr>
          <p:nvPr/>
        </p:nvSpPr>
        <p:spPr bwMode="auto">
          <a:xfrm>
            <a:off x="0" y="151352"/>
            <a:ext cx="9144000" cy="634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
          <p:cNvGrpSpPr>
            <a:grpSpLocks/>
          </p:cNvGrpSpPr>
          <p:nvPr/>
        </p:nvGrpSpPr>
        <p:grpSpPr bwMode="auto">
          <a:xfrm>
            <a:off x="891017" y="1670225"/>
            <a:ext cx="7204730" cy="4922843"/>
            <a:chOff x="1052625" y="1840794"/>
            <a:chExt cx="8509945" cy="5428045"/>
          </a:xfrm>
        </p:grpSpPr>
        <p:pic>
          <p:nvPicPr>
            <p:cNvPr id="4"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grpSp>
          <p:nvGrpSpPr>
            <p:cNvPr id="5" name="组合 28"/>
            <p:cNvGrpSpPr>
              <a:grpSpLocks/>
            </p:cNvGrpSpPr>
            <p:nvPr/>
          </p:nvGrpSpPr>
          <p:grpSpPr bwMode="auto">
            <a:xfrm>
              <a:off x="4093218" y="2652975"/>
              <a:ext cx="2173858" cy="516208"/>
              <a:chOff x="4093218" y="2914230"/>
              <a:chExt cx="2173858" cy="516208"/>
            </a:xfrm>
          </p:grpSpPr>
          <p:cxnSp>
            <p:nvCxnSpPr>
              <p:cNvPr id="6" name="AutoShape 24"/>
              <p:cNvCxnSpPr>
                <a:cxnSpLocks noChangeShapeType="1"/>
              </p:cNvCxnSpPr>
              <p:nvPr/>
            </p:nvCxnSpPr>
            <p:spPr bwMode="auto">
              <a:xfrm>
                <a:off x="4898399" y="3273916"/>
                <a:ext cx="787637" cy="1751"/>
              </a:xfrm>
              <a:prstGeom prst="straightConnector1">
                <a:avLst/>
              </a:prstGeom>
              <a:noFill/>
              <a:ln w="31750">
                <a:solidFill>
                  <a:srgbClr val="FF0000"/>
                </a:solidFill>
                <a:round/>
                <a:headEnd/>
                <a:tailEnd/>
              </a:ln>
              <a:effectLst>
                <a:glow rad="101600">
                  <a:srgbClr val="FF0000">
                    <a:alpha val="60000"/>
                  </a:srgbClr>
                </a:glow>
              </a:effectLst>
            </p:spPr>
          </p:cxnSp>
          <p:pic>
            <p:nvPicPr>
              <p:cNvPr id="7" name="图片 30"/>
              <p:cNvPicPr>
                <a:picLocks noChangeAspect="1"/>
              </p:cNvPicPr>
              <p:nvPr/>
            </p:nvPicPr>
            <p:blipFill>
              <a:blip r:embed="rId4"/>
              <a:srcRect/>
              <a:stretch>
                <a:fillRect/>
              </a:stretch>
            </p:blipFill>
            <p:spPr bwMode="auto">
              <a:xfrm>
                <a:off x="4093218" y="2914231"/>
                <a:ext cx="913639" cy="516207"/>
              </a:xfrm>
              <a:prstGeom prst="rect">
                <a:avLst/>
              </a:prstGeom>
              <a:noFill/>
              <a:ln w="9525">
                <a:noFill/>
                <a:miter lim="800000"/>
                <a:headEnd/>
                <a:tailEnd/>
              </a:ln>
            </p:spPr>
          </p:pic>
          <p:pic>
            <p:nvPicPr>
              <p:cNvPr id="8" name="图片 31"/>
              <p:cNvPicPr>
                <a:picLocks noChangeAspect="1"/>
              </p:cNvPicPr>
              <p:nvPr/>
            </p:nvPicPr>
            <p:blipFill>
              <a:blip r:embed="rId4"/>
              <a:srcRect/>
              <a:stretch>
                <a:fillRect/>
              </a:stretch>
            </p:blipFill>
            <p:spPr bwMode="auto">
              <a:xfrm>
                <a:off x="5353437" y="2914230"/>
                <a:ext cx="913639" cy="516206"/>
              </a:xfrm>
              <a:prstGeom prst="rect">
                <a:avLst/>
              </a:prstGeom>
              <a:noFill/>
              <a:ln w="9525">
                <a:noFill/>
                <a:miter lim="800000"/>
                <a:headEnd/>
                <a:tailEnd/>
              </a:ln>
            </p:spPr>
          </p:pic>
        </p:grpSp>
      </p:grpSp>
      <p:sp>
        <p:nvSpPr>
          <p:cNvPr id="9" name="TextBox 23"/>
          <p:cNvSpPr txBox="1">
            <a:spLocks noChangeArrowheads="1"/>
          </p:cNvSpPr>
          <p:nvPr/>
        </p:nvSpPr>
        <p:spPr bwMode="auto">
          <a:xfrm>
            <a:off x="4786314" y="5572140"/>
            <a:ext cx="3286148" cy="819122"/>
          </a:xfrm>
          <a:prstGeom prst="rect">
            <a:avLst/>
          </a:prstGeom>
          <a:noFill/>
          <a:ln w="9525">
            <a:noFill/>
            <a:miter lim="800000"/>
            <a:headEnd/>
            <a:tailEnd/>
          </a:ln>
        </p:spPr>
        <p:txBody>
          <a:bodyPr wrap="square" lIns="79681" tIns="39840" rIns="79681" bIns="39840">
            <a:spAutoFit/>
          </a:bodyPr>
          <a:lstStyle/>
          <a:p>
            <a:pPr eaLnBrk="1" hangingPunct="1"/>
            <a:r>
              <a:rPr lang="en-US" altLang="zh-CN" dirty="0">
                <a:solidFill>
                  <a:srgbClr val="FFFFFF"/>
                </a:solidFill>
                <a:ea typeface="宋体" charset="-122"/>
              </a:rPr>
              <a:t>Rev. Sci. </a:t>
            </a:r>
            <a:r>
              <a:rPr lang="en-US" altLang="zh-CN" dirty="0" err="1">
                <a:solidFill>
                  <a:srgbClr val="FFFFFF"/>
                </a:solidFill>
                <a:ea typeface="宋体" charset="-122"/>
              </a:rPr>
              <a:t>Instrum</a:t>
            </a:r>
            <a:r>
              <a:rPr lang="en-US" altLang="zh-CN" dirty="0">
                <a:solidFill>
                  <a:srgbClr val="FFFFFF"/>
                </a:solidFill>
                <a:ea typeface="宋体" charset="-122"/>
              </a:rPr>
              <a:t>. 82, 044501 (2011)</a:t>
            </a:r>
            <a:endParaRPr lang="zh-CN" altLang="en-US" dirty="0">
              <a:solidFill>
                <a:srgbClr val="FFFFFF"/>
              </a:solidFill>
              <a:ea typeface="宋体" charset="-122"/>
            </a:endParaRPr>
          </a:p>
        </p:txBody>
      </p:sp>
      <p:sp>
        <p:nvSpPr>
          <p:cNvPr id="10" name="TextBox 9"/>
          <p:cNvSpPr txBox="1">
            <a:spLocks noChangeArrowheads="1"/>
          </p:cNvSpPr>
          <p:nvPr/>
        </p:nvSpPr>
        <p:spPr bwMode="auto">
          <a:xfrm>
            <a:off x="335978" y="4647583"/>
            <a:ext cx="3561502"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rPr>
              <a:t>Earth</a:t>
            </a:r>
          </a:p>
          <a:p>
            <a:pPr marL="438522" indent="-438522">
              <a:lnSpc>
                <a:spcPct val="120000"/>
              </a:lnSpc>
              <a:buFont typeface="Arial" charset="0"/>
              <a:buChar char="•"/>
            </a:pPr>
            <a:r>
              <a:rPr lang="en-US" altLang="zh-CN" dirty="0" smtClean="0">
                <a:solidFill>
                  <a:schemeClr val="bg1"/>
                </a:solidFill>
                <a:latin typeface="微软雅黑" pitchFamily="34" charset="-122"/>
              </a:rPr>
              <a:t>Global climate change</a:t>
            </a:r>
            <a:endParaRPr lang="en-US" altLang="zh-CN" dirty="0">
              <a:solidFill>
                <a:schemeClr val="bg1"/>
              </a:solidFill>
              <a:latin typeface="微软雅黑" pitchFamily="34" charset="-122"/>
            </a:endParaRPr>
          </a:p>
        </p:txBody>
      </p:sp>
      <p:sp>
        <p:nvSpPr>
          <p:cNvPr id="11" name="TextBox 9"/>
          <p:cNvSpPr txBox="1">
            <a:spLocks noChangeArrowheads="1"/>
          </p:cNvSpPr>
          <p:nvPr/>
        </p:nvSpPr>
        <p:spPr bwMode="auto">
          <a:xfrm>
            <a:off x="335979" y="1044854"/>
            <a:ext cx="4452610"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Step-2: </a:t>
            </a:r>
          </a:p>
          <a:p>
            <a:pPr marL="438522" indent="-438522">
              <a:lnSpc>
                <a:spcPct val="120000"/>
              </a:lnSpc>
            </a:pPr>
            <a:r>
              <a:rPr lang="en-US" altLang="zh-CN" dirty="0" smtClean="0">
                <a:solidFill>
                  <a:srgbClr val="FFFF00"/>
                </a:solidFill>
                <a:latin typeface="微软雅黑" pitchFamily="34" charset="-122"/>
              </a:rPr>
              <a:t>Next generation gravity satellite</a:t>
            </a:r>
          </a:p>
          <a:p>
            <a:pPr marL="438522" indent="-438522">
              <a:lnSpc>
                <a:spcPct val="120000"/>
              </a:lnSpc>
            </a:pPr>
            <a:r>
              <a:rPr lang="en-US" altLang="zh-CN" dirty="0" smtClean="0">
                <a:solidFill>
                  <a:srgbClr val="FFFF00"/>
                </a:solidFill>
                <a:latin typeface="微软雅黑" pitchFamily="34" charset="-122"/>
              </a:rPr>
              <a:t>2016-2025</a:t>
            </a:r>
            <a:endParaRPr lang="zh-CN" altLang="en-US" dirty="0">
              <a:solidFill>
                <a:schemeClr val="bg1"/>
              </a:solidFill>
              <a:latin typeface="微软雅黑" pitchFamily="34" charset="-122"/>
            </a:endParaRPr>
          </a:p>
        </p:txBody>
      </p:sp>
      <p:sp>
        <p:nvSpPr>
          <p:cNvPr id="12" name="TextBox 9"/>
          <p:cNvSpPr txBox="1">
            <a:spLocks noChangeArrowheads="1"/>
          </p:cNvSpPr>
          <p:nvPr/>
        </p:nvSpPr>
        <p:spPr bwMode="auto">
          <a:xfrm>
            <a:off x="5910080" y="1044854"/>
            <a:ext cx="3095484" cy="2074850"/>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indent="439186">
              <a:buFont typeface="Arial" pitchFamily="34" charset="0"/>
              <a:buChar char="•"/>
              <a:defRPr/>
            </a:pPr>
            <a:r>
              <a:rPr lang="en-US" altLang="zh-CN" dirty="0" smtClean="0">
                <a:solidFill>
                  <a:schemeClr val="bg1"/>
                </a:solidFill>
                <a:latin typeface="微软雅黑" pitchFamily="34" charset="-122"/>
              </a:rPr>
              <a:t>Inertial sensor </a:t>
            </a:r>
          </a:p>
          <a:p>
            <a:pPr indent="439186">
              <a:defRPr/>
            </a:pPr>
            <a:r>
              <a:rPr lang="en-US" altLang="zh-CN" dirty="0" smtClean="0">
                <a:solidFill>
                  <a:schemeClr val="bg1"/>
                </a:solidFill>
                <a:latin typeface="微软雅黑" pitchFamily="34" charset="-122"/>
              </a:rPr>
              <a:t>10</a:t>
            </a:r>
            <a:r>
              <a:rPr lang="en-US" altLang="zh-CN" baseline="30000" dirty="0" smtClean="0">
                <a:solidFill>
                  <a:schemeClr val="bg1"/>
                </a:solidFill>
                <a:latin typeface="微软雅黑" pitchFamily="34" charset="-122"/>
              </a:rPr>
              <a:t>-10</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indent="439186">
              <a:buFont typeface="Arial" pitchFamily="34" charset="0"/>
              <a:buChar char="•"/>
              <a:defRPr/>
            </a:pPr>
            <a:r>
              <a:rPr lang="en-US" altLang="zh-CN" dirty="0" smtClean="0">
                <a:solidFill>
                  <a:schemeClr val="bg1"/>
                </a:solidFill>
                <a:latin typeface="微软雅黑" pitchFamily="34" charset="-122"/>
              </a:rPr>
              <a:t>10nm@100km</a:t>
            </a:r>
            <a:endParaRPr lang="zh-CN" altLang="en-US" dirty="0">
              <a:solidFill>
                <a:schemeClr val="bg1"/>
              </a:solidFill>
              <a:latin typeface="微软雅黑" pitchFamily="34" charset="-122"/>
            </a:endParaRPr>
          </a:p>
        </p:txBody>
      </p:sp>
      <p:pic>
        <p:nvPicPr>
          <p:cNvPr id="14" name="Picture 2" descr="ggm01-200"/>
          <p:cNvPicPr>
            <a:picLocks noChangeAspect="1" noChangeArrowheads="1" noCrop="1"/>
          </p:cNvPicPr>
          <p:nvPr/>
        </p:nvPicPr>
        <p:blipFill>
          <a:blip r:embed="rId5">
            <a:clrChange>
              <a:clrFrom>
                <a:srgbClr val="FEFEFE"/>
              </a:clrFrom>
              <a:clrTo>
                <a:srgbClr val="FEFEFE">
                  <a:alpha val="0"/>
                </a:srgbClr>
              </a:clrTo>
            </a:clrChange>
          </a:blip>
          <a:srcRect/>
          <a:stretch>
            <a:fillRect/>
          </a:stretch>
        </p:blipFill>
        <p:spPr bwMode="auto">
          <a:xfrm>
            <a:off x="3310035" y="2955356"/>
            <a:ext cx="2309892" cy="2318584"/>
          </a:xfrm>
          <a:prstGeom prst="rect">
            <a:avLst/>
          </a:prstGeom>
          <a:noFill/>
        </p:spPr>
      </p:pic>
      <p:sp>
        <p:nvSpPr>
          <p:cNvPr id="16" name="Rectangle 2"/>
          <p:cNvSpPr>
            <a:spLocks noChangeArrowheads="1"/>
          </p:cNvSpPr>
          <p:nvPr/>
        </p:nvSpPr>
        <p:spPr bwMode="auto">
          <a:xfrm>
            <a:off x="0" y="151352"/>
            <a:ext cx="9144000" cy="634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
          <p:cNvGrpSpPr>
            <a:grpSpLocks/>
          </p:cNvGrpSpPr>
          <p:nvPr/>
        </p:nvGrpSpPr>
        <p:grpSpPr bwMode="auto">
          <a:xfrm>
            <a:off x="891017" y="1670225"/>
            <a:ext cx="7204730" cy="4922843"/>
            <a:chOff x="1052625" y="1840794"/>
            <a:chExt cx="8509945" cy="5428045"/>
          </a:xfrm>
        </p:grpSpPr>
        <p:pic>
          <p:nvPicPr>
            <p:cNvPr id="4"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grpSp>
          <p:nvGrpSpPr>
            <p:cNvPr id="5" name="组合 36"/>
            <p:cNvGrpSpPr/>
            <p:nvPr/>
          </p:nvGrpSpPr>
          <p:grpSpPr>
            <a:xfrm>
              <a:off x="2737767" y="2763501"/>
              <a:ext cx="6063040" cy="2993021"/>
              <a:chOff x="1716081" y="2428868"/>
              <a:chExt cx="5830976" cy="2916079"/>
            </a:xfrm>
            <a:scene3d>
              <a:camera prst="orthographicFront">
                <a:rot lat="0" lon="0" rev="21000000"/>
              </a:camera>
              <a:lightRig rig="threePt" dir="t"/>
            </a:scene3d>
          </p:grpSpPr>
          <p:cxnSp>
            <p:nvCxnSpPr>
              <p:cNvPr id="6" name="AutoShape 21"/>
              <p:cNvCxnSpPr>
                <a:cxnSpLocks noChangeShapeType="1"/>
                <a:endCxn id="10" idx="1"/>
              </p:cNvCxnSpPr>
              <p:nvPr/>
            </p:nvCxnSpPr>
            <p:spPr bwMode="auto">
              <a:xfrm rot="5400000">
                <a:off x="1917823" y="2722059"/>
                <a:ext cx="2200626" cy="1965320"/>
              </a:xfrm>
              <a:prstGeom prst="straightConnector1">
                <a:avLst/>
              </a:prstGeom>
              <a:noFill/>
              <a:ln w="31750">
                <a:solidFill>
                  <a:srgbClr val="FF0000"/>
                </a:solidFill>
                <a:round/>
                <a:headEnd/>
                <a:tailEnd/>
              </a:ln>
              <a:effectLst>
                <a:glow rad="101600">
                  <a:srgbClr val="FF0000">
                    <a:alpha val="60000"/>
                  </a:srgbClr>
                </a:glow>
              </a:effectLst>
            </p:spPr>
          </p:cxnSp>
          <p:cxnSp>
            <p:nvCxnSpPr>
              <p:cNvPr id="7" name="AutoShape 24"/>
              <p:cNvCxnSpPr>
                <a:cxnSpLocks noChangeShapeType="1"/>
              </p:cNvCxnSpPr>
              <p:nvPr/>
            </p:nvCxnSpPr>
            <p:spPr bwMode="auto">
              <a:xfrm rot="674668">
                <a:off x="3901243" y="2945101"/>
                <a:ext cx="3494795" cy="1337188"/>
              </a:xfrm>
              <a:prstGeom prst="straightConnector1">
                <a:avLst/>
              </a:prstGeom>
              <a:noFill/>
              <a:ln w="31750">
                <a:solidFill>
                  <a:srgbClr val="FF0000"/>
                </a:solidFill>
                <a:round/>
                <a:headEnd/>
                <a:tailEnd/>
              </a:ln>
              <a:effectLst>
                <a:glow rad="101600">
                  <a:srgbClr val="FF0000">
                    <a:alpha val="60000"/>
                  </a:srgbClr>
                </a:glow>
              </a:effectLst>
            </p:spPr>
          </p:cxnSp>
          <p:cxnSp>
            <p:nvCxnSpPr>
              <p:cNvPr id="8" name="AutoShape 25"/>
              <p:cNvCxnSpPr>
                <a:cxnSpLocks noChangeShapeType="1"/>
                <a:stCxn id="10" idx="4"/>
              </p:cNvCxnSpPr>
              <p:nvPr/>
            </p:nvCxnSpPr>
            <p:spPr bwMode="auto">
              <a:xfrm flipV="1">
                <a:off x="2354870" y="4641192"/>
                <a:ext cx="5033186" cy="433798"/>
              </a:xfrm>
              <a:prstGeom prst="straightConnector1">
                <a:avLst/>
              </a:prstGeom>
              <a:noFill/>
              <a:ln w="31750">
                <a:solidFill>
                  <a:srgbClr val="FF0000"/>
                </a:solidFill>
                <a:round/>
                <a:headEnd/>
                <a:tailEnd/>
              </a:ln>
              <a:effectLst>
                <a:glow rad="101600">
                  <a:srgbClr val="FF0000">
                    <a:alpha val="60000"/>
                  </a:srgbClr>
                </a:glow>
              </a:effectLst>
            </p:spPr>
          </p:cxnSp>
          <p:sp>
            <p:nvSpPr>
              <p:cNvPr id="9" name="AutoShape 18"/>
              <p:cNvSpPr>
                <a:spLocks noChangeArrowheads="1"/>
              </p:cNvSpPr>
              <p:nvPr/>
            </p:nvSpPr>
            <p:spPr bwMode="auto">
              <a:xfrm>
                <a:off x="3918093" y="2428868"/>
                <a:ext cx="225279" cy="193191"/>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p>
                <a:pPr eaLnBrk="1" hangingPunct="1">
                  <a:defRPr/>
                </a:pPr>
                <a:endParaRPr lang="zh-CN" altLang="en-US" sz="2300" dirty="0"/>
              </a:p>
            </p:txBody>
          </p:sp>
          <p:sp>
            <p:nvSpPr>
              <p:cNvPr id="10" name="AutoShape 16"/>
              <p:cNvSpPr>
                <a:spLocks noChangeArrowheads="1"/>
              </p:cNvSpPr>
              <p:nvPr/>
            </p:nvSpPr>
            <p:spPr bwMode="auto">
              <a:xfrm>
                <a:off x="1716081" y="4805032"/>
                <a:ext cx="638789" cy="539915"/>
              </a:xfrm>
              <a:prstGeom prst="can">
                <a:avLst>
                  <a:gd name="adj" fmla="val 50000"/>
                </a:avLst>
              </a:prstGeom>
              <a:gradFill flip="none" rotWithShape="1">
                <a:gsLst>
                  <a:gs pos="0">
                    <a:srgbClr val="03D4A8"/>
                  </a:gs>
                  <a:gs pos="25000">
                    <a:srgbClr val="21D6E0"/>
                  </a:gs>
                  <a:gs pos="75000">
                    <a:srgbClr val="0087E6"/>
                  </a:gs>
                  <a:gs pos="100000">
                    <a:srgbClr val="005CBF"/>
                  </a:gs>
                </a:gsLst>
                <a:lin ang="0" scaled="0"/>
                <a:tileRect/>
              </a:gradFill>
              <a:ln w="9525">
                <a:solidFill>
                  <a:schemeClr val="tx1"/>
                </a:solidFill>
                <a:round/>
                <a:headEnd/>
                <a:tailEnd/>
              </a:ln>
              <a:effectLst/>
              <a:sp3d prstMaterial="metal"/>
            </p:spPr>
            <p:txBody>
              <a:bodyPr wrap="none" anchor="ctr"/>
              <a:lstStyle/>
              <a:p>
                <a:pPr eaLnBrk="1" hangingPunct="1">
                  <a:defRPr/>
                </a:pPr>
                <a:endParaRPr lang="zh-CN" altLang="en-US" sz="2300" dirty="0"/>
              </a:p>
            </p:txBody>
          </p:sp>
          <p:sp>
            <p:nvSpPr>
              <p:cNvPr id="11" name="AutoShape 19"/>
              <p:cNvSpPr>
                <a:spLocks noChangeArrowheads="1"/>
              </p:cNvSpPr>
              <p:nvPr/>
            </p:nvSpPr>
            <p:spPr bwMode="auto">
              <a:xfrm>
                <a:off x="7229088" y="4505283"/>
                <a:ext cx="317969" cy="271441"/>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p>
                <a:pPr eaLnBrk="1" hangingPunct="1">
                  <a:defRPr/>
                </a:pPr>
                <a:endParaRPr lang="zh-CN" altLang="en-US" sz="2300" dirty="0"/>
              </a:p>
            </p:txBody>
          </p:sp>
        </p:grpSp>
      </p:grpSp>
      <p:sp>
        <p:nvSpPr>
          <p:cNvPr id="12" name="TextBox 37"/>
          <p:cNvSpPr txBox="1">
            <a:spLocks noChangeArrowheads="1"/>
          </p:cNvSpPr>
          <p:nvPr/>
        </p:nvSpPr>
        <p:spPr bwMode="auto">
          <a:xfrm>
            <a:off x="4500562" y="5681712"/>
            <a:ext cx="3643338" cy="819122"/>
          </a:xfrm>
          <a:prstGeom prst="rect">
            <a:avLst/>
          </a:prstGeom>
          <a:noFill/>
          <a:ln w="9525">
            <a:noFill/>
            <a:miter lim="800000"/>
            <a:headEnd/>
            <a:tailEnd/>
          </a:ln>
        </p:spPr>
        <p:txBody>
          <a:bodyPr wrap="square" lIns="79681" tIns="39840" rIns="79681" bIns="39840">
            <a:spAutoFit/>
          </a:bodyPr>
          <a:lstStyle/>
          <a:p>
            <a:pPr eaLnBrk="1" hangingPunct="1"/>
            <a:r>
              <a:rPr lang="en-US" altLang="zh-CN" dirty="0">
                <a:solidFill>
                  <a:srgbClr val="FFFFFF"/>
                </a:solidFill>
                <a:ea typeface="宋体" charset="-122"/>
              </a:rPr>
              <a:t>Class. Quantum </a:t>
            </a:r>
            <a:r>
              <a:rPr lang="en-US" altLang="zh-CN" dirty="0" err="1">
                <a:solidFill>
                  <a:srgbClr val="FFFFFF"/>
                </a:solidFill>
                <a:ea typeface="宋体" charset="-122"/>
              </a:rPr>
              <a:t>Grav</a:t>
            </a:r>
            <a:r>
              <a:rPr lang="en-US" altLang="zh-CN" dirty="0">
                <a:solidFill>
                  <a:srgbClr val="FFFFFF"/>
                </a:solidFill>
                <a:ea typeface="宋体" charset="-122"/>
              </a:rPr>
              <a:t>.  33, 035010 (2016)</a:t>
            </a:r>
            <a:endParaRPr lang="zh-CN" altLang="en-US" dirty="0">
              <a:solidFill>
                <a:srgbClr val="FFFFFF"/>
              </a:solidFill>
              <a:ea typeface="宋体" charset="-122"/>
            </a:endParaRPr>
          </a:p>
        </p:txBody>
      </p:sp>
      <p:sp>
        <p:nvSpPr>
          <p:cNvPr id="13" name="TextBox 9"/>
          <p:cNvSpPr txBox="1">
            <a:spLocks noChangeArrowheads="1"/>
          </p:cNvSpPr>
          <p:nvPr/>
        </p:nvSpPr>
        <p:spPr bwMode="auto">
          <a:xfrm>
            <a:off x="339881" y="4790459"/>
            <a:ext cx="3303425"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rPr>
              <a:t>General Relativity</a:t>
            </a:r>
          </a:p>
          <a:p>
            <a:pPr marL="438522" indent="-438522">
              <a:lnSpc>
                <a:spcPct val="120000"/>
              </a:lnSpc>
              <a:buFont typeface="Arial" charset="0"/>
              <a:buChar char="•"/>
            </a:pPr>
            <a:r>
              <a:rPr lang="en-US" altLang="zh-CN" dirty="0" smtClean="0">
                <a:solidFill>
                  <a:schemeClr val="bg1"/>
                </a:solidFill>
                <a:latin typeface="微软雅黑" pitchFamily="34" charset="-122"/>
              </a:rPr>
              <a:t>GW astronomy</a:t>
            </a:r>
            <a:endParaRPr lang="en-US" altLang="zh-CN" dirty="0">
              <a:solidFill>
                <a:schemeClr val="bg1"/>
              </a:solidFill>
              <a:latin typeface="微软雅黑" pitchFamily="34" charset="-122"/>
            </a:endParaRPr>
          </a:p>
        </p:txBody>
      </p:sp>
      <p:sp>
        <p:nvSpPr>
          <p:cNvPr id="14" name="TextBox 9"/>
          <p:cNvSpPr txBox="1">
            <a:spLocks noChangeArrowheads="1"/>
          </p:cNvSpPr>
          <p:nvPr/>
        </p:nvSpPr>
        <p:spPr bwMode="auto">
          <a:xfrm>
            <a:off x="335979" y="1044854"/>
            <a:ext cx="3754017" cy="1410053"/>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Step-3: </a:t>
            </a:r>
          </a:p>
          <a:p>
            <a:pPr marL="438522" indent="-438522">
              <a:lnSpc>
                <a:spcPct val="120000"/>
              </a:lnSpc>
            </a:pPr>
            <a:r>
              <a:rPr lang="en-US" altLang="zh-CN" dirty="0" smtClean="0">
                <a:solidFill>
                  <a:srgbClr val="FFFF00"/>
                </a:solidFill>
                <a:latin typeface="微软雅黑" pitchFamily="34" charset="-122"/>
              </a:rPr>
              <a:t>TianQin</a:t>
            </a:r>
          </a:p>
          <a:p>
            <a:pPr marL="438522" indent="-438522">
              <a:lnSpc>
                <a:spcPct val="120000"/>
              </a:lnSpc>
            </a:pPr>
            <a:r>
              <a:rPr lang="en-US" altLang="zh-CN" dirty="0" smtClean="0">
                <a:solidFill>
                  <a:srgbClr val="FFFF00"/>
                </a:solidFill>
                <a:latin typeface="微软雅黑" pitchFamily="34" charset="-122"/>
                <a:ea typeface="微软雅黑" pitchFamily="34" charset="-122"/>
              </a:rPr>
              <a:t>2016-2035</a:t>
            </a:r>
            <a:endParaRPr lang="en-US" altLang="zh-CN" dirty="0">
              <a:solidFill>
                <a:schemeClr val="bg1"/>
              </a:solidFill>
              <a:latin typeface="微软雅黑" pitchFamily="34" charset="-122"/>
              <a:ea typeface="微软雅黑" pitchFamily="34" charset="-122"/>
            </a:endParaRPr>
          </a:p>
        </p:txBody>
      </p:sp>
      <p:sp>
        <p:nvSpPr>
          <p:cNvPr id="15" name="TextBox 9"/>
          <p:cNvSpPr txBox="1">
            <a:spLocks noChangeArrowheads="1"/>
          </p:cNvSpPr>
          <p:nvPr/>
        </p:nvSpPr>
        <p:spPr bwMode="auto">
          <a:xfrm>
            <a:off x="5910080" y="1044854"/>
            <a:ext cx="3095484" cy="3182846"/>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marL="438522" indent="-438522">
              <a:buFont typeface="Arial" charset="0"/>
              <a:buChar char="•"/>
            </a:pPr>
            <a:r>
              <a:rPr lang="en-US" altLang="zh-CN" dirty="0" smtClean="0">
                <a:solidFill>
                  <a:schemeClr val="bg1"/>
                </a:solidFill>
                <a:latin typeface="微软雅黑" pitchFamily="34" charset="-122"/>
              </a:rPr>
              <a:t>Inertial sensor </a:t>
            </a:r>
          </a:p>
          <a:p>
            <a:pPr marL="438522" indent="-438522"/>
            <a:r>
              <a:rPr lang="en-US" altLang="zh-CN" dirty="0" smtClean="0">
                <a:solidFill>
                  <a:schemeClr val="bg1"/>
                </a:solidFill>
                <a:latin typeface="微软雅黑" pitchFamily="34" charset="-122"/>
              </a:rPr>
              <a:t>      10</a:t>
            </a:r>
            <a:r>
              <a:rPr lang="en-US" altLang="zh-CN" baseline="30000" dirty="0" smtClean="0">
                <a:solidFill>
                  <a:schemeClr val="bg1"/>
                </a:solidFill>
                <a:latin typeface="微软雅黑" pitchFamily="34" charset="-122"/>
              </a:rPr>
              <a:t>-15</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 </a:t>
            </a:r>
          </a:p>
          <a:p>
            <a:pPr marL="438522" indent="-438522">
              <a:buFont typeface="Arial" charset="0"/>
              <a:buChar char="•"/>
            </a:pPr>
            <a:r>
              <a:rPr lang="en-US" altLang="zh-CN" dirty="0" smtClean="0">
                <a:solidFill>
                  <a:schemeClr val="bg1"/>
                </a:solidFill>
                <a:latin typeface="微软雅黑" pitchFamily="34" charset="-122"/>
              </a:rPr>
              <a:t>Dragfree 10</a:t>
            </a:r>
            <a:r>
              <a:rPr lang="en-US" altLang="zh-CN" baseline="30000" dirty="0" smtClean="0">
                <a:solidFill>
                  <a:schemeClr val="bg1"/>
                </a:solidFill>
                <a:latin typeface="微软雅黑" pitchFamily="34" charset="-122"/>
              </a:rPr>
              <a:t>-13</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buFont typeface="Arial" charset="0"/>
              <a:buChar char="•"/>
            </a:pPr>
            <a:r>
              <a:rPr lang="en-US" altLang="zh-CN" dirty="0" smtClean="0">
                <a:solidFill>
                  <a:schemeClr val="bg1"/>
                </a:solidFill>
                <a:latin typeface="微软雅黑" pitchFamily="34" charset="-122"/>
              </a:rPr>
              <a:t>1pm@10</a:t>
            </a:r>
            <a:r>
              <a:rPr lang="en-US" altLang="zh-CN" baseline="30000" dirty="0" smtClean="0">
                <a:solidFill>
                  <a:schemeClr val="bg1"/>
                </a:solidFill>
                <a:latin typeface="微软雅黑" pitchFamily="34" charset="-122"/>
              </a:rPr>
              <a:t>7</a:t>
            </a:r>
            <a:r>
              <a:rPr lang="en-US" altLang="zh-CN" dirty="0" smtClean="0">
                <a:solidFill>
                  <a:schemeClr val="bg1"/>
                </a:solidFill>
                <a:latin typeface="微软雅黑" pitchFamily="34" charset="-122"/>
              </a:rPr>
              <a:t>m</a:t>
            </a:r>
          </a:p>
          <a:p>
            <a:pPr marL="438522" indent="-438522">
              <a:buFont typeface="Arial" charset="0"/>
              <a:buChar char="•"/>
            </a:pPr>
            <a:r>
              <a:rPr lang="el-GR" altLang="zh-CN" dirty="0" smtClean="0">
                <a:solidFill>
                  <a:schemeClr val="bg1"/>
                </a:solidFill>
                <a:latin typeface="微软雅黑" pitchFamily="34" charset="-122"/>
              </a:rPr>
              <a:t>μ</a:t>
            </a:r>
            <a:r>
              <a:rPr lang="en-US" altLang="zh-CN" dirty="0" smtClean="0">
                <a:solidFill>
                  <a:schemeClr val="bg1"/>
                </a:solidFill>
                <a:latin typeface="微软雅黑" pitchFamily="34" charset="-122"/>
              </a:rPr>
              <a:t>N-thruster</a:t>
            </a:r>
            <a:endParaRPr lang="en-US" altLang="zh-CN" dirty="0">
              <a:solidFill>
                <a:schemeClr val="bg1"/>
              </a:solidFill>
              <a:latin typeface="微软雅黑" pitchFamily="34" charset="-122"/>
            </a:endParaRPr>
          </a:p>
        </p:txBody>
      </p:sp>
      <p:sp>
        <p:nvSpPr>
          <p:cNvPr id="18" name="Rectangle 2"/>
          <p:cNvSpPr>
            <a:spLocks noChangeArrowheads="1"/>
          </p:cNvSpPr>
          <p:nvPr/>
        </p:nvSpPr>
        <p:spPr bwMode="auto">
          <a:xfrm>
            <a:off x="0" y="151352"/>
            <a:ext cx="9144000" cy="634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Current Progress</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srcRect/>
          <a:stretch>
            <a:fillRect/>
          </a:stretch>
        </p:blipFill>
        <p:spPr bwMode="auto">
          <a:xfrm>
            <a:off x="3286117" y="4286256"/>
            <a:ext cx="5572164" cy="2214578"/>
          </a:xfrm>
          <a:prstGeom prst="rect">
            <a:avLst/>
          </a:prstGeom>
          <a:noFill/>
          <a:ln w="9525">
            <a:noFill/>
            <a:miter lim="800000"/>
            <a:headEnd/>
            <a:tailEnd/>
          </a:ln>
        </p:spPr>
      </p:pic>
      <p:pic>
        <p:nvPicPr>
          <p:cNvPr id="10" name="图片 9"/>
          <p:cNvPicPr>
            <a:picLocks noChangeAspect="1"/>
          </p:cNvPicPr>
          <p:nvPr/>
        </p:nvPicPr>
        <p:blipFill>
          <a:blip r:embed="rId4" cstate="print"/>
          <a:stretch>
            <a:fillRect/>
          </a:stretch>
        </p:blipFill>
        <p:spPr>
          <a:xfrm>
            <a:off x="903184" y="4918252"/>
            <a:ext cx="2205405" cy="1749935"/>
          </a:xfrm>
          <a:prstGeom prst="rect">
            <a:avLst/>
          </a:prstGeom>
        </p:spPr>
      </p:pic>
      <p:sp>
        <p:nvSpPr>
          <p:cNvPr id="11" name="文本框 38"/>
          <p:cNvSpPr txBox="1"/>
          <p:nvPr/>
        </p:nvSpPr>
        <p:spPr>
          <a:xfrm>
            <a:off x="585095" y="2917655"/>
            <a:ext cx="2826341" cy="511345"/>
          </a:xfrm>
          <a:prstGeom prst="rect">
            <a:avLst/>
          </a:prstGeom>
          <a:noFill/>
        </p:spPr>
        <p:txBody>
          <a:bodyPr wrap="square" lIns="79681" tIns="39840" rIns="79681" bIns="39840" rtlCol="0">
            <a:spAutoFit/>
          </a:bodyPr>
          <a:lstStyle>
            <a:defPPr>
              <a:defRPr lang="zh-CN"/>
            </a:defPPr>
            <a:lvl1pPr>
              <a:defRPr kumimoji="1" sz="4000">
                <a:latin typeface="微软雅黑"/>
                <a:ea typeface="微软雅黑"/>
                <a:cs typeface="微软雅黑"/>
              </a:defRPr>
            </a:lvl1pPr>
          </a:lstStyle>
          <a:p>
            <a:pPr algn="ctr"/>
            <a:r>
              <a:rPr lang="en-US" altLang="zh-CN" sz="1400" dirty="0" smtClean="0">
                <a:solidFill>
                  <a:srgbClr val="002060"/>
                </a:solidFill>
                <a:latin typeface="微软雅黑" pitchFamily="34" charset="-122"/>
                <a:ea typeface="微软雅黑" pitchFamily="34" charset="-122"/>
              </a:rPr>
              <a:t>New-G laser ranging reflectors</a:t>
            </a:r>
            <a:endParaRPr lang="zh-CN" altLang="en-US" sz="1400" dirty="0">
              <a:latin typeface="微软雅黑" pitchFamily="34" charset="-122"/>
              <a:ea typeface="微软雅黑" pitchFamily="34" charset="-122"/>
            </a:endParaRPr>
          </a:p>
        </p:txBody>
      </p:sp>
      <p:sp>
        <p:nvSpPr>
          <p:cNvPr id="12" name="TextBox 2"/>
          <p:cNvSpPr txBox="1">
            <a:spLocks noChangeArrowheads="1"/>
          </p:cNvSpPr>
          <p:nvPr/>
        </p:nvSpPr>
        <p:spPr bwMode="auto">
          <a:xfrm>
            <a:off x="142844" y="1279945"/>
            <a:ext cx="5214974" cy="143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81" tIns="39840" rIns="79681" bIns="3984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200" dirty="0" smtClean="0">
                <a:solidFill>
                  <a:srgbClr val="002060"/>
                </a:solidFill>
                <a:latin typeface="微软雅黑" pitchFamily="34" charset="-122"/>
                <a:ea typeface="微软雅黑" pitchFamily="34" charset="-122"/>
              </a:rPr>
              <a:t>Laser Ranging to CE relay satellite</a:t>
            </a:r>
          </a:p>
          <a:p>
            <a:pPr marL="361950" indent="-361950" eaLnBrk="1" hangingPunct="1">
              <a:buFont typeface="Arial" pitchFamily="34" charset="0"/>
              <a:buChar char="•"/>
            </a:pPr>
            <a:r>
              <a:rPr lang="en-US" altLang="zh-CN" sz="2200" dirty="0" smtClean="0">
                <a:solidFill>
                  <a:srgbClr val="002060"/>
                </a:solidFill>
                <a:latin typeface="微软雅黑" pitchFamily="34" charset="-122"/>
                <a:ea typeface="微软雅黑" pitchFamily="34" charset="-122"/>
              </a:rPr>
              <a:t>Creating next-generation laser ranging CCR</a:t>
            </a:r>
          </a:p>
          <a:p>
            <a:pPr marL="361950" indent="-361950" eaLnBrk="1" hangingPunct="1">
              <a:buFont typeface="Arial" pitchFamily="34" charset="0"/>
              <a:buChar char="•"/>
            </a:pPr>
            <a:r>
              <a:rPr lang="en-US" altLang="zh-CN" sz="2200" dirty="0" smtClean="0">
                <a:solidFill>
                  <a:srgbClr val="002060"/>
                </a:solidFill>
                <a:latin typeface="微软雅黑" pitchFamily="34" charset="-122"/>
                <a:ea typeface="微软雅黑" pitchFamily="34" charset="-122"/>
              </a:rPr>
              <a:t>Upgrading ground stations</a:t>
            </a:r>
          </a:p>
        </p:txBody>
      </p:sp>
      <p:pic>
        <p:nvPicPr>
          <p:cNvPr id="13" name="图片 12" descr="J:\反射镜\反射镜15.jpg"/>
          <p:cNvPicPr>
            <a:picLocks noChangeAspect="1"/>
          </p:cNvPicPr>
          <p:nvPr/>
        </p:nvPicPr>
        <p:blipFill>
          <a:blip r:embed="rId5" cstate="print"/>
          <a:stretch>
            <a:fillRect/>
          </a:stretch>
        </p:blipFill>
        <p:spPr bwMode="auto">
          <a:xfrm>
            <a:off x="541676" y="3423487"/>
            <a:ext cx="2918105" cy="1418193"/>
          </a:xfrm>
          <a:prstGeom prst="rect">
            <a:avLst/>
          </a:prstGeom>
          <a:noFill/>
          <a:ln w="9525">
            <a:noFill/>
            <a:miter lim="800000"/>
            <a:headEnd/>
            <a:tailEnd/>
          </a:ln>
        </p:spPr>
      </p:pic>
      <p:sp>
        <p:nvSpPr>
          <p:cNvPr id="14" name="文本框 38"/>
          <p:cNvSpPr txBox="1"/>
          <p:nvPr/>
        </p:nvSpPr>
        <p:spPr>
          <a:xfrm>
            <a:off x="5290995" y="1214422"/>
            <a:ext cx="3495847" cy="357457"/>
          </a:xfrm>
          <a:prstGeom prst="rect">
            <a:avLst/>
          </a:prstGeom>
          <a:noFill/>
        </p:spPr>
        <p:txBody>
          <a:bodyPr wrap="square" lIns="79681" tIns="39840" rIns="79681" bIns="39840" rtlCol="0">
            <a:spAutoFit/>
          </a:bodyPr>
          <a:lstStyle>
            <a:defPPr>
              <a:defRPr lang="zh-CN"/>
            </a:defPPr>
            <a:lvl1pPr>
              <a:defRPr kumimoji="1" sz="4000">
                <a:latin typeface="微软雅黑"/>
                <a:ea typeface="微软雅黑"/>
                <a:cs typeface="微软雅黑"/>
              </a:defRPr>
            </a:lvl1pPr>
          </a:lstStyle>
          <a:p>
            <a:pPr algn="ctr"/>
            <a:r>
              <a:rPr lang="en-US" altLang="zh-CN" sz="1800" dirty="0" smtClean="0">
                <a:solidFill>
                  <a:srgbClr val="002060"/>
                </a:solidFill>
                <a:latin typeface="微软雅黑" pitchFamily="34" charset="-122"/>
                <a:ea typeface="微软雅黑" pitchFamily="34" charset="-122"/>
              </a:rPr>
              <a:t>Yunnan station</a:t>
            </a:r>
            <a:endParaRPr lang="zh-CN" altLang="en-US" sz="1800" dirty="0">
              <a:latin typeface="微软雅黑" pitchFamily="34" charset="-122"/>
              <a:ea typeface="微软雅黑" pitchFamily="34" charset="-122"/>
            </a:endParaRPr>
          </a:p>
        </p:txBody>
      </p:sp>
      <p:pic>
        <p:nvPicPr>
          <p:cNvPr id="15" name="图片 14" descr="云台-望远镜.jpg"/>
          <p:cNvPicPr>
            <a:picLocks noChangeAspect="1"/>
          </p:cNvPicPr>
          <p:nvPr/>
        </p:nvPicPr>
        <p:blipFill>
          <a:blip r:embed="rId6" cstate="print"/>
          <a:stretch>
            <a:fillRect/>
          </a:stretch>
        </p:blipFill>
        <p:spPr>
          <a:xfrm>
            <a:off x="5572132" y="1571612"/>
            <a:ext cx="3018972" cy="2425857"/>
          </a:xfrm>
          <a:prstGeom prst="rect">
            <a:avLst/>
          </a:prstGeom>
        </p:spPr>
      </p:pic>
      <p:sp>
        <p:nvSpPr>
          <p:cNvPr id="21" name="矩形 20"/>
          <p:cNvSpPr/>
          <p:nvPr/>
        </p:nvSpPr>
        <p:spPr bwMode="auto">
          <a:xfrm>
            <a:off x="7797959" y="2256612"/>
            <a:ext cx="195025" cy="173585"/>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23" name="矩形 22"/>
          <p:cNvSpPr/>
          <p:nvPr/>
        </p:nvSpPr>
        <p:spPr>
          <a:xfrm>
            <a:off x="5357818" y="4214818"/>
            <a:ext cx="107157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4204423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Summary</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642910" y="1643050"/>
            <a:ext cx="7786742" cy="4524315"/>
          </a:xfrm>
          <a:prstGeom prst="rect">
            <a:avLst/>
          </a:prstGeom>
          <a:noFill/>
        </p:spPr>
        <p:txBody>
          <a:bodyPr wrap="square" rtlCol="0">
            <a:spAutoFit/>
          </a:bodyPr>
          <a:lstStyle/>
          <a:p>
            <a:pPr marL="457200" indent="-457200">
              <a:lnSpc>
                <a:spcPct val="150000"/>
              </a:lnSpc>
              <a:buFont typeface="+mj-lt"/>
              <a:buAutoNum type="arabicPeriod"/>
            </a:pPr>
            <a:r>
              <a:rPr lang="en-US" altLang="zh-CN" dirty="0" err="1" smtClean="0">
                <a:latin typeface="微软雅黑" pitchFamily="34" charset="-122"/>
                <a:ea typeface="微软雅黑" pitchFamily="34" charset="-122"/>
              </a:rPr>
              <a:t>TianQin</a:t>
            </a:r>
            <a:r>
              <a:rPr lang="en-US" altLang="zh-CN" dirty="0" smtClean="0">
                <a:latin typeface="微软雅黑" pitchFamily="34" charset="-122"/>
                <a:ea typeface="微软雅黑" pitchFamily="34" charset="-122"/>
              </a:rPr>
              <a:t>, aiming at intermediate frequency range, can provide advanced alarms to LIGO &amp; optical telescopes.</a:t>
            </a:r>
          </a:p>
          <a:p>
            <a:pPr marL="457200" indent="-457200">
              <a:lnSpc>
                <a:spcPct val="150000"/>
              </a:lnSpc>
              <a:buFont typeface="+mj-lt"/>
              <a:buAutoNum type="arabicPeriod"/>
            </a:pPr>
            <a:r>
              <a:rPr lang="en-US" altLang="zh-CN" dirty="0" err="1" smtClean="0">
                <a:latin typeface="微软雅黑" pitchFamily="34" charset="-122"/>
                <a:ea typeface="微软雅黑" pitchFamily="34" charset="-122"/>
              </a:rPr>
              <a:t>TianQin</a:t>
            </a:r>
            <a:r>
              <a:rPr lang="en-US" altLang="zh-CN" dirty="0" smtClean="0">
                <a:latin typeface="微软雅黑" pitchFamily="34" charset="-122"/>
                <a:ea typeface="微软雅黑" pitchFamily="34" charset="-122"/>
              </a:rPr>
              <a:t> can provide joint GW observations with LIGO and LISA.</a:t>
            </a:r>
          </a:p>
          <a:p>
            <a:pPr marL="457200" indent="-457200">
              <a:lnSpc>
                <a:spcPct val="150000"/>
              </a:lnSpc>
              <a:buFont typeface="+mj-lt"/>
              <a:buAutoNum type="arabicPeriod"/>
            </a:pPr>
            <a:r>
              <a:rPr lang="en-US" altLang="zh-CN" dirty="0" err="1" smtClean="0">
                <a:latin typeface="微软雅黑" pitchFamily="34" charset="-122"/>
                <a:ea typeface="微软雅黑" pitchFamily="34" charset="-122"/>
              </a:rPr>
              <a:t>TianQin</a:t>
            </a:r>
            <a:r>
              <a:rPr lang="en-US" altLang="zh-CN" dirty="0" smtClean="0">
                <a:latin typeface="微软雅黑" pitchFamily="34" charset="-122"/>
                <a:ea typeface="微软雅黑" pitchFamily="34" charset="-122"/>
              </a:rPr>
              <a:t> includes a series of space missions, not only to achieve scientific goals but also to verify key technologies step by step.</a:t>
            </a:r>
          </a:p>
        </p:txBody>
      </p:sp>
    </p:spTree>
    <p:extLst>
      <p:ext uri="{BB962C8B-B14F-4D97-AF65-F5344CB8AC3E}">
        <p14:creationId xmlns:p14="http://schemas.microsoft.com/office/powerpoint/2010/main" xmlns="" val="242044233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What is gravitational waves</a:t>
            </a:r>
            <a:r>
              <a:rPr lang="zh-CN" altLang="en-US" sz="3600" dirty="0" smtClean="0">
                <a:solidFill>
                  <a:srgbClr val="FFFF00"/>
                </a:solidFill>
                <a:latin typeface="微软雅黑" pitchFamily="34" charset="-122"/>
                <a:ea typeface="微软雅黑" pitchFamily="34" charset="-122"/>
              </a:rPr>
              <a:t>？</a:t>
            </a:r>
            <a:endParaRPr lang="zh-CN" altLang="en-US" sz="3600" dirty="0">
              <a:solidFill>
                <a:srgbClr val="FFFF00"/>
              </a:solidFill>
              <a:latin typeface="微软雅黑" pitchFamily="34" charset="-122"/>
              <a:ea typeface="微软雅黑" pitchFamily="34" charset="-122"/>
            </a:endParaRPr>
          </a:p>
        </p:txBody>
      </p:sp>
      <p:sp>
        <p:nvSpPr>
          <p:cNvPr id="21" name="Rectangle 9"/>
          <p:cNvSpPr>
            <a:spLocks noChangeArrowheads="1"/>
          </p:cNvSpPr>
          <p:nvPr/>
        </p:nvSpPr>
        <p:spPr bwMode="auto">
          <a:xfrm>
            <a:off x="214282" y="1817414"/>
            <a:ext cx="8572560" cy="819122"/>
          </a:xfrm>
          <a:prstGeom prst="rect">
            <a:avLst/>
          </a:prstGeom>
          <a:noFill/>
          <a:ln w="9525">
            <a:noFill/>
            <a:miter lim="800000"/>
            <a:headEnd/>
            <a:tailEnd/>
          </a:ln>
          <a:effectLst/>
        </p:spPr>
        <p:txBody>
          <a:bodyPr wrap="square" lIns="79681" tIns="39840" rIns="79681" bIns="39840">
            <a:spAutoFit/>
          </a:bodyPr>
          <a:lstStyle/>
          <a:p>
            <a:pPr algn="l">
              <a:lnSpc>
                <a:spcPct val="100000"/>
              </a:lnSpc>
            </a:pPr>
            <a:r>
              <a:rPr lang="en-US" altLang="zh-CN" dirty="0" smtClean="0">
                <a:solidFill>
                  <a:srgbClr val="0000FF"/>
                </a:solidFill>
                <a:latin typeface="微软雅黑" pitchFamily="34" charset="-122"/>
                <a:ea typeface="微软雅黑" pitchFamily="34" charset="-122"/>
              </a:rPr>
              <a:t>Matter determines structure of </a:t>
            </a:r>
            <a:r>
              <a:rPr lang="en-US" altLang="zh-CN" dirty="0" err="1" smtClean="0">
                <a:solidFill>
                  <a:srgbClr val="0000FF"/>
                </a:solidFill>
                <a:latin typeface="微软雅黑" pitchFamily="34" charset="-122"/>
                <a:ea typeface="微软雅黑" pitchFamily="34" charset="-122"/>
              </a:rPr>
              <a:t>spacetime</a:t>
            </a:r>
            <a:r>
              <a:rPr lang="en-US" altLang="zh-CN" dirty="0" smtClean="0">
                <a:solidFill>
                  <a:srgbClr val="0000FF"/>
                </a:solidFill>
                <a:latin typeface="微软雅黑" pitchFamily="34" charset="-122"/>
                <a:ea typeface="微软雅黑" pitchFamily="34" charset="-122"/>
              </a:rPr>
              <a:t>;</a:t>
            </a:r>
            <a:endParaRPr lang="en-US" altLang="zh-CN" dirty="0">
              <a:solidFill>
                <a:srgbClr val="0000FF"/>
              </a:solidFill>
              <a:latin typeface="微软雅黑" pitchFamily="34" charset="-122"/>
              <a:ea typeface="微软雅黑" pitchFamily="34" charset="-122"/>
            </a:endParaRPr>
          </a:p>
          <a:p>
            <a:pPr algn="l">
              <a:lnSpc>
                <a:spcPct val="100000"/>
              </a:lnSpc>
            </a:pPr>
            <a:r>
              <a:rPr lang="en-US" altLang="zh-CN" dirty="0" err="1" smtClean="0">
                <a:solidFill>
                  <a:srgbClr val="0000FF"/>
                </a:solidFill>
                <a:latin typeface="微软雅黑" pitchFamily="34" charset="-122"/>
                <a:ea typeface="微软雅黑" pitchFamily="34" charset="-122"/>
              </a:rPr>
              <a:t>Spacetime</a:t>
            </a:r>
            <a:r>
              <a:rPr lang="en-US" altLang="zh-CN" dirty="0" smtClean="0">
                <a:solidFill>
                  <a:srgbClr val="0000FF"/>
                </a:solidFill>
                <a:latin typeface="微软雅黑" pitchFamily="34" charset="-122"/>
                <a:ea typeface="微软雅黑" pitchFamily="34" charset="-122"/>
              </a:rPr>
              <a:t> determines motion of matter.</a:t>
            </a:r>
            <a:endParaRPr lang="en-US" altLang="zh-CN" dirty="0">
              <a:solidFill>
                <a:srgbClr val="0000FF"/>
              </a:solidFill>
              <a:latin typeface="微软雅黑" pitchFamily="34" charset="-122"/>
              <a:ea typeface="微软雅黑" pitchFamily="34" charset="-122"/>
            </a:endParaRPr>
          </a:p>
        </p:txBody>
      </p:sp>
      <p:graphicFrame>
        <p:nvGraphicFramePr>
          <p:cNvPr id="22" name="对象 21"/>
          <p:cNvGraphicFramePr>
            <a:graphicFrameLocks noChangeAspect="1"/>
          </p:cNvGraphicFramePr>
          <p:nvPr>
            <p:extLst>
              <p:ext uri="{D42A27DB-BD31-4B8C-83A1-F6EECF244321}">
                <p14:modId xmlns="" xmlns:p14="http://schemas.microsoft.com/office/powerpoint/2010/main" val="3628776499"/>
              </p:ext>
            </p:extLst>
          </p:nvPr>
        </p:nvGraphicFramePr>
        <p:xfrm>
          <a:off x="357158" y="3000372"/>
          <a:ext cx="1850572" cy="842311"/>
        </p:xfrm>
        <a:graphic>
          <a:graphicData uri="http://schemas.openxmlformats.org/presentationml/2006/ole">
            <p:oleObj spid="_x0000_s171010" name="Equation" r:id="rId4" imgW="926698" imgH="393529" progId="Equation.3">
              <p:embed/>
            </p:oleObj>
          </a:graphicData>
        </a:graphic>
      </p:graphicFrame>
      <p:sp>
        <p:nvSpPr>
          <p:cNvPr id="29" name="矩形 28"/>
          <p:cNvSpPr/>
          <p:nvPr/>
        </p:nvSpPr>
        <p:spPr>
          <a:xfrm>
            <a:off x="171454" y="1264698"/>
            <a:ext cx="5472116" cy="511345"/>
          </a:xfrm>
          <a:prstGeom prst="rect">
            <a:avLst/>
          </a:prstGeom>
        </p:spPr>
        <p:txBody>
          <a:bodyPr wrap="none" lIns="79681" tIns="39840" rIns="79681" bIns="39840">
            <a:spAutoFit/>
          </a:bodyPr>
          <a:lstStyle/>
          <a:p>
            <a:pPr algn="r" defTabSz="936463" eaLnBrk="0" hangingPunct="0"/>
            <a:r>
              <a:rPr lang="en-US" altLang="zh-CN" sz="2800" dirty="0" smtClean="0">
                <a:solidFill>
                  <a:srgbClr val="FF3300"/>
                </a:solidFill>
                <a:latin typeface="微软雅黑" pitchFamily="34" charset="-122"/>
                <a:ea typeface="微软雅黑" pitchFamily="34" charset="-122"/>
              </a:rPr>
              <a:t>Basic concepts of GR and GW</a:t>
            </a:r>
            <a:endParaRPr lang="zh-CN" altLang="en-US" sz="2800" dirty="0">
              <a:solidFill>
                <a:srgbClr val="FF3300"/>
              </a:solidFill>
              <a:latin typeface="微软雅黑" pitchFamily="34" charset="-122"/>
              <a:ea typeface="微软雅黑" pitchFamily="34" charset="-122"/>
            </a:endParaRPr>
          </a:p>
        </p:txBody>
      </p:sp>
      <p:graphicFrame>
        <p:nvGraphicFramePr>
          <p:cNvPr id="168966" name="Object 6"/>
          <p:cNvGraphicFramePr>
            <a:graphicFrameLocks noChangeAspect="1"/>
          </p:cNvGraphicFramePr>
          <p:nvPr/>
        </p:nvGraphicFramePr>
        <p:xfrm>
          <a:off x="2571736" y="2857496"/>
          <a:ext cx="2663825" cy="1101725"/>
        </p:xfrm>
        <a:graphic>
          <a:graphicData uri="http://schemas.openxmlformats.org/presentationml/2006/ole">
            <p:oleObj spid="_x0000_s171011" name="Equation" r:id="rId5" imgW="1244520" imgH="558720" progId="Equation.3">
              <p:embed/>
            </p:oleObj>
          </a:graphicData>
        </a:graphic>
      </p:graphicFrame>
      <p:sp>
        <p:nvSpPr>
          <p:cNvPr id="14" name="圆角矩形 13"/>
          <p:cNvSpPr/>
          <p:nvPr/>
        </p:nvSpPr>
        <p:spPr>
          <a:xfrm>
            <a:off x="142844" y="2786058"/>
            <a:ext cx="5357850" cy="12858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GravitationalWave_PlusPolarization.gif"/>
          <p:cNvPicPr>
            <a:picLocks noChangeAspect="1"/>
          </p:cNvPicPr>
          <p:nvPr/>
        </p:nvPicPr>
        <p:blipFill>
          <a:blip r:embed="rId6"/>
          <a:stretch>
            <a:fillRect/>
          </a:stretch>
        </p:blipFill>
        <p:spPr>
          <a:xfrm>
            <a:off x="4572000" y="4857760"/>
            <a:ext cx="1928826" cy="1928826"/>
          </a:xfrm>
          <a:prstGeom prst="rect">
            <a:avLst/>
          </a:prstGeom>
        </p:spPr>
      </p:pic>
      <p:pic>
        <p:nvPicPr>
          <p:cNvPr id="17" name="图片 16" descr="GravitationalWave_CrossPolarization.gif"/>
          <p:cNvPicPr>
            <a:picLocks noChangeAspect="1"/>
          </p:cNvPicPr>
          <p:nvPr/>
        </p:nvPicPr>
        <p:blipFill>
          <a:blip r:embed="rId7"/>
          <a:stretch>
            <a:fillRect/>
          </a:stretch>
        </p:blipFill>
        <p:spPr>
          <a:xfrm>
            <a:off x="6689430" y="4903488"/>
            <a:ext cx="1954536" cy="1954536"/>
          </a:xfrm>
          <a:prstGeom prst="rect">
            <a:avLst/>
          </a:prstGeom>
        </p:spPr>
      </p:pic>
      <p:sp>
        <p:nvSpPr>
          <p:cNvPr id="15" name="TextBox 14"/>
          <p:cNvSpPr txBox="1"/>
          <p:nvPr/>
        </p:nvSpPr>
        <p:spPr>
          <a:xfrm>
            <a:off x="571472" y="4511299"/>
            <a:ext cx="4429156" cy="1846659"/>
          </a:xfrm>
          <a:prstGeom prst="rect">
            <a:avLst/>
          </a:prstGeom>
          <a:noFill/>
        </p:spPr>
        <p:txBody>
          <a:bodyPr wrap="square" rtlCol="0">
            <a:spAutoFit/>
          </a:bodyPr>
          <a:lstStyle/>
          <a:p>
            <a:pPr>
              <a:lnSpc>
                <a:spcPct val="150000"/>
              </a:lnSpc>
            </a:pPr>
            <a:r>
              <a:rPr lang="en-US" altLang="zh-CN" sz="2800" dirty="0" smtClean="0">
                <a:solidFill>
                  <a:srgbClr val="FF0000"/>
                </a:solidFill>
                <a:latin typeface="微软雅黑" pitchFamily="34" charset="-122"/>
                <a:ea typeface="微软雅黑" pitchFamily="34" charset="-122"/>
              </a:rPr>
              <a:t>Characteristics of GW</a:t>
            </a:r>
            <a:r>
              <a:rPr lang="en-US" altLang="zh-CN" sz="2800" dirty="0" smtClean="0">
                <a:solidFill>
                  <a:srgbClr val="FF0000"/>
                </a:solidFill>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a:buFont typeface="Arial" pitchFamily="34" charset="0"/>
              <a:buChar char="•"/>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change in distance</a:t>
            </a:r>
          </a:p>
          <a:p>
            <a:pPr>
              <a:buFont typeface="Arial" pitchFamily="34" charset="0"/>
              <a:buChar char="•"/>
            </a:pPr>
            <a:r>
              <a:rPr lang="en-US" altLang="zh-CN" dirty="0" smtClean="0">
                <a:latin typeface="微软雅黑" pitchFamily="34" charset="-122"/>
                <a:ea typeface="微软雅黑" pitchFamily="34" charset="-122"/>
              </a:rPr>
              <a:t> speed of light</a:t>
            </a:r>
          </a:p>
          <a:p>
            <a:pPr>
              <a:buFont typeface="Arial" pitchFamily="34" charset="0"/>
              <a:buChar char="•"/>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two polarizations</a:t>
            </a:r>
          </a:p>
        </p:txBody>
      </p:sp>
      <p:grpSp>
        <p:nvGrpSpPr>
          <p:cNvPr id="18" name="Group 12"/>
          <p:cNvGrpSpPr>
            <a:grpSpLocks/>
          </p:cNvGrpSpPr>
          <p:nvPr/>
        </p:nvGrpSpPr>
        <p:grpSpPr bwMode="auto">
          <a:xfrm>
            <a:off x="5800872" y="2786058"/>
            <a:ext cx="3057408" cy="2000264"/>
            <a:chOff x="3055" y="2269"/>
            <a:chExt cx="2705" cy="1801"/>
          </a:xfrm>
        </p:grpSpPr>
        <p:pic>
          <p:nvPicPr>
            <p:cNvPr id="23" name="Picture 5" descr="xin_2730705291904953557122"/>
            <p:cNvPicPr>
              <a:picLocks noChangeAspect="1" noChangeArrowheads="1"/>
            </p:cNvPicPr>
            <p:nvPr/>
          </p:nvPicPr>
          <p:blipFill>
            <a:blip r:embed="rId8"/>
            <a:srcRect t="14812"/>
            <a:stretch>
              <a:fillRect/>
            </a:stretch>
          </p:blipFill>
          <p:spPr bwMode="auto">
            <a:xfrm>
              <a:off x="3055" y="2269"/>
              <a:ext cx="2705" cy="1801"/>
            </a:xfrm>
            <a:prstGeom prst="rect">
              <a:avLst/>
            </a:prstGeom>
            <a:noFill/>
          </p:spPr>
        </p:pic>
        <p:pic>
          <p:nvPicPr>
            <p:cNvPr id="24" name="Picture 8" descr="einstein_blackboard"/>
            <p:cNvPicPr>
              <a:picLocks noChangeAspect="1" noChangeArrowheads="1"/>
            </p:cNvPicPr>
            <p:nvPr/>
          </p:nvPicPr>
          <p:blipFill>
            <a:blip r:embed="rId9"/>
            <a:srcRect/>
            <a:stretch>
              <a:fillRect/>
            </a:stretch>
          </p:blipFill>
          <p:spPr bwMode="auto">
            <a:xfrm>
              <a:off x="4849" y="2270"/>
              <a:ext cx="911" cy="695"/>
            </a:xfrm>
            <a:prstGeom prst="rect">
              <a:avLst/>
            </a:prstGeom>
            <a:noFill/>
          </p:spPr>
        </p:pic>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24"/>
          </a:xfrm>
          <a:prstGeom prst="rect">
            <a:avLst/>
          </a:prstGeom>
        </p:spPr>
      </p:pic>
      <p:cxnSp>
        <p:nvCxnSpPr>
          <p:cNvPr id="14" name="直接连接符 13"/>
          <p:cNvCxnSpPr/>
          <p:nvPr/>
        </p:nvCxnSpPr>
        <p:spPr>
          <a:xfrm rot="1064334" flipV="1">
            <a:off x="1486701" y="3473681"/>
            <a:ext cx="1363402" cy="2215694"/>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64334">
            <a:off x="1494234" y="1959912"/>
            <a:ext cx="231125" cy="3502273"/>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64334">
            <a:off x="1813961" y="2203105"/>
            <a:ext cx="1569838" cy="1225805"/>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47556" y="3128840"/>
            <a:ext cx="891349" cy="1060678"/>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xmlns="" val="0"/>
              </a:ext>
            </a:extLst>
          </a:blip>
          <a:srcRect l="35718" t="35578" r="38318" b="51323"/>
          <a:stretch/>
        </p:blipFill>
        <p:spPr>
          <a:xfrm rot="5400000">
            <a:off x="810220" y="5297329"/>
            <a:ext cx="604623" cy="275610"/>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xmlns="" val="0"/>
              </a:ext>
            </a:extLst>
          </a:blip>
          <a:srcRect l="-1200" t="10203" r="1200" b="37063"/>
          <a:stretch/>
        </p:blipFill>
        <p:spPr>
          <a:xfrm rot="5400000">
            <a:off x="864549" y="5218193"/>
            <a:ext cx="799522" cy="421615"/>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xmlns="" val="0"/>
              </a:ext>
            </a:extLst>
          </a:blip>
          <a:srcRect l="35718" t="35578" r="38318" b="51323"/>
          <a:stretch/>
        </p:blipFill>
        <p:spPr>
          <a:xfrm rot="5400000">
            <a:off x="2852885" y="3579376"/>
            <a:ext cx="604623" cy="275610"/>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xmlns="" val="0"/>
              </a:ext>
            </a:extLst>
          </a:blip>
          <a:srcRect l="-1200" t="10203" r="1200" b="37063"/>
          <a:stretch/>
        </p:blipFill>
        <p:spPr>
          <a:xfrm rot="5400000">
            <a:off x="2907214" y="3500240"/>
            <a:ext cx="799522" cy="421615"/>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xmlns="" val="0"/>
              </a:ext>
            </a:extLst>
          </a:blip>
          <a:srcRect l="35718" t="35578" r="38318" b="51323"/>
          <a:stretch/>
        </p:blipFill>
        <p:spPr>
          <a:xfrm rot="5400000">
            <a:off x="1662423" y="1876288"/>
            <a:ext cx="604623" cy="275610"/>
          </a:xfrm>
          <a:prstGeom prst="rect">
            <a:avLst/>
          </a:prstGeom>
        </p:spPr>
      </p:pic>
      <p:pic>
        <p:nvPicPr>
          <p:cNvPr id="36" name="图片 35"/>
          <p:cNvPicPr>
            <a:picLocks noChangeAspect="1"/>
          </p:cNvPicPr>
          <p:nvPr/>
        </p:nvPicPr>
        <p:blipFill rotWithShape="1">
          <a:blip r:embed="rId5" cstate="print">
            <a:extLst>
              <a:ext uri="{28A0092B-C50C-407E-A947-70E740481C1C}">
                <a14:useLocalDpi xmlns:a14="http://schemas.microsoft.com/office/drawing/2010/main" xmlns="" val="0"/>
              </a:ext>
            </a:extLst>
          </a:blip>
          <a:srcRect l="-1200" t="10203" r="1200" b="37063"/>
          <a:stretch/>
        </p:blipFill>
        <p:spPr>
          <a:xfrm rot="5400000">
            <a:off x="1716752" y="1797152"/>
            <a:ext cx="799522" cy="421615"/>
          </a:xfrm>
          <a:prstGeom prst="rect">
            <a:avLst/>
          </a:prstGeom>
        </p:spPr>
      </p:pic>
      <p:sp>
        <p:nvSpPr>
          <p:cNvPr id="13" name="Rectangle 4"/>
          <p:cNvSpPr>
            <a:spLocks noChangeArrowheads="1"/>
          </p:cNvSpPr>
          <p:nvPr/>
        </p:nvSpPr>
        <p:spPr bwMode="auto">
          <a:xfrm>
            <a:off x="0" y="433968"/>
            <a:ext cx="9144000" cy="923330"/>
          </a:xfrm>
          <a:prstGeom prst="rect">
            <a:avLst/>
          </a:prstGeom>
          <a:noFill/>
          <a:ln w="9525" algn="ctr">
            <a:noFill/>
            <a:miter lim="800000"/>
            <a:headEnd/>
            <a:tailEnd/>
          </a:ln>
        </p:spPr>
        <p:txBody>
          <a:bodyPr wrap="square" anchor="ctr">
            <a:spAutoFit/>
          </a:bodyPr>
          <a:lstStyle/>
          <a:p>
            <a:pPr algn="ctr"/>
            <a:r>
              <a:rPr lang="en-US" altLang="zh-CN" sz="5400" dirty="0" smtClean="0">
                <a:solidFill>
                  <a:srgbClr val="00FF00"/>
                </a:solidFill>
                <a:latin typeface="微软雅黑" pitchFamily="34" charset="-122"/>
                <a:ea typeface="微软雅黑" pitchFamily="34" charset="-122"/>
              </a:rPr>
              <a:t>Happy New Year!</a:t>
            </a:r>
            <a:endParaRPr lang="zh-CN" altLang="en-US" sz="5400" b="1" dirty="0" smtClean="0">
              <a:solidFill>
                <a:srgbClr val="00FF00"/>
              </a:solidFill>
              <a:latin typeface="微软雅黑" pitchFamily="34" charset="-122"/>
              <a:ea typeface="微软雅黑" pitchFamily="34" charset="-122"/>
            </a:endParaRPr>
          </a:p>
        </p:txBody>
      </p:sp>
    </p:spTree>
    <p:extLst>
      <p:ext uri="{BB962C8B-B14F-4D97-AF65-F5344CB8AC3E}">
        <p14:creationId xmlns:p14="http://schemas.microsoft.com/office/powerpoint/2010/main" xmlns="" val="2629343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zh-CN" altLang="en-US" sz="3600" dirty="0" smtClean="0">
                <a:solidFill>
                  <a:srgbClr val="FFFF00"/>
                </a:solidFill>
                <a:latin typeface="微软雅黑" pitchFamily="34" charset="-122"/>
                <a:ea typeface="微软雅黑" pitchFamily="34" charset="-122"/>
              </a:rPr>
              <a:t>  </a:t>
            </a:r>
            <a:r>
              <a:rPr lang="en-US" altLang="zh-CN" sz="3600" dirty="0" smtClean="0">
                <a:solidFill>
                  <a:srgbClr val="FFFF00"/>
                </a:solidFill>
                <a:latin typeface="微软雅黑" pitchFamily="34" charset="-122"/>
                <a:ea typeface="微软雅黑" pitchFamily="34" charset="-122"/>
              </a:rPr>
              <a:t>Meanings of GW detection</a:t>
            </a:r>
            <a:endParaRPr lang="en-US" altLang="zh-CN" sz="3600" dirty="0">
              <a:solidFill>
                <a:srgbClr val="FFFF00"/>
              </a:solidFill>
              <a:latin typeface="微软雅黑" pitchFamily="34" charset="-122"/>
              <a:ea typeface="微软雅黑" pitchFamily="34" charset="-122"/>
            </a:endParaRPr>
          </a:p>
        </p:txBody>
      </p:sp>
      <p:sp>
        <p:nvSpPr>
          <p:cNvPr id="103" name="矩形 102"/>
          <p:cNvSpPr/>
          <p:nvPr/>
        </p:nvSpPr>
        <p:spPr>
          <a:xfrm>
            <a:off x="571472" y="1300823"/>
            <a:ext cx="8143932" cy="2646878"/>
          </a:xfrm>
          <a:prstGeom prst="rect">
            <a:avLst/>
          </a:prstGeom>
        </p:spPr>
        <p:txBody>
          <a:bodyPr wrap="square">
            <a:spAutoFit/>
          </a:bodyPr>
          <a:lstStyle/>
          <a:p>
            <a:pPr>
              <a:lnSpc>
                <a:spcPts val="4000"/>
              </a:lnSpc>
            </a:pPr>
            <a:r>
              <a:rPr lang="en-US" altLang="zh-CN" dirty="0" smtClean="0">
                <a:solidFill>
                  <a:srgbClr val="FF0000"/>
                </a:solidFill>
                <a:latin typeface="微软雅黑" pitchFamily="34" charset="-122"/>
                <a:ea typeface="微软雅黑" pitchFamily="34" charset="-122"/>
              </a:rPr>
              <a:t>Fundamental physics</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r>
              <a:rPr lang="en-US" altLang="zh-CN" sz="2200" dirty="0" smtClean="0">
                <a:solidFill>
                  <a:schemeClr val="tx1"/>
                </a:solidFill>
                <a:latin typeface="微软雅黑" pitchFamily="34" charset="-122"/>
                <a:ea typeface="微软雅黑" pitchFamily="34" charset="-122"/>
              </a:rPr>
              <a:t> Test theories of gravity in the strong field regime.</a:t>
            </a:r>
            <a:endParaRPr lang="en-US" altLang="zh-CN" sz="2200" dirty="0" smtClean="0">
              <a:solidFill>
                <a:srgbClr val="FF0000"/>
              </a:solidFill>
              <a:latin typeface="微软雅黑" pitchFamily="34" charset="-122"/>
              <a:ea typeface="微软雅黑" pitchFamily="34" charset="-122"/>
            </a:endParaRPr>
          </a:p>
          <a:p>
            <a:pPr>
              <a:lnSpc>
                <a:spcPts val="4000"/>
              </a:lnSpc>
            </a:pPr>
            <a:endParaRPr lang="en-US" altLang="zh-CN" dirty="0" smtClean="0">
              <a:solidFill>
                <a:srgbClr val="FF0000"/>
              </a:solidFill>
              <a:latin typeface="微软雅黑" pitchFamily="34" charset="-122"/>
              <a:ea typeface="微软雅黑" pitchFamily="34" charset="-122"/>
            </a:endParaRPr>
          </a:p>
          <a:p>
            <a:pPr>
              <a:lnSpc>
                <a:spcPts val="4000"/>
              </a:lnSpc>
            </a:pPr>
            <a:r>
              <a:rPr lang="en-US" altLang="zh-CN" dirty="0" smtClean="0">
                <a:solidFill>
                  <a:srgbClr val="FF0000"/>
                </a:solidFill>
                <a:latin typeface="微软雅黑" pitchFamily="34" charset="-122"/>
                <a:ea typeface="微软雅黑" pitchFamily="34" charset="-122"/>
              </a:rPr>
              <a:t>Gravitational-wave astronomy</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r>
              <a:rPr lang="en-US" altLang="zh-CN" sz="2200" dirty="0" smtClean="0">
                <a:solidFill>
                  <a:schemeClr val="tx1"/>
                </a:solidFill>
                <a:latin typeface="微软雅黑" pitchFamily="34" charset="-122"/>
                <a:ea typeface="微软雅黑" pitchFamily="34" charset="-122"/>
              </a:rPr>
              <a:t>Provide a new tool to explore black holes, dark matters, early universe and evolution of universe.</a:t>
            </a:r>
          </a:p>
        </p:txBody>
      </p:sp>
      <p:pic>
        <p:nvPicPr>
          <p:cNvPr id="8" name="图片 7" descr="neutronstar.jpg"/>
          <p:cNvPicPr>
            <a:picLocks noChangeAspect="1"/>
          </p:cNvPicPr>
          <p:nvPr/>
        </p:nvPicPr>
        <p:blipFill>
          <a:blip r:embed="rId4"/>
          <a:stretch>
            <a:fillRect/>
          </a:stretch>
        </p:blipFill>
        <p:spPr>
          <a:xfrm>
            <a:off x="642910" y="4438958"/>
            <a:ext cx="2071702" cy="1847586"/>
          </a:xfrm>
          <a:prstGeom prst="rect">
            <a:avLst/>
          </a:prstGeom>
        </p:spPr>
      </p:pic>
      <p:pic>
        <p:nvPicPr>
          <p:cNvPr id="10" name="图片 9" descr="supernova.jpg"/>
          <p:cNvPicPr>
            <a:picLocks noChangeAspect="1"/>
          </p:cNvPicPr>
          <p:nvPr/>
        </p:nvPicPr>
        <p:blipFill>
          <a:blip r:embed="rId5"/>
          <a:stretch>
            <a:fillRect/>
          </a:stretch>
        </p:blipFill>
        <p:spPr>
          <a:xfrm>
            <a:off x="5698147" y="4417914"/>
            <a:ext cx="2802943" cy="1868629"/>
          </a:xfrm>
          <a:prstGeom prst="rect">
            <a:avLst/>
          </a:prstGeom>
        </p:spPr>
      </p:pic>
      <p:pic>
        <p:nvPicPr>
          <p:cNvPr id="16" name="gravitationalwaves_001.avi">
            <a:hlinkClick r:id="" action="ppaction://media"/>
          </p:cNvPr>
          <p:cNvPicPr>
            <a:picLocks noRot="1" noChangeAspect="1"/>
          </p:cNvPicPr>
          <p:nvPr>
            <a:videoFile r:link="rId1"/>
          </p:nvPr>
        </p:nvPicPr>
        <p:blipFill>
          <a:blip r:embed="rId6"/>
          <a:stretch>
            <a:fillRect/>
          </a:stretch>
        </p:blipFill>
        <p:spPr>
          <a:xfrm>
            <a:off x="2857488" y="4429156"/>
            <a:ext cx="2717621" cy="18372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p:cTn id="12"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en-US" altLang="zh-CN" sz="3600" dirty="0" smtClean="0">
                <a:solidFill>
                  <a:srgbClr val="FFFF00"/>
                </a:solidFill>
                <a:latin typeface="微软雅黑" pitchFamily="34" charset="-122"/>
                <a:ea typeface="微软雅黑" pitchFamily="34" charset="-122"/>
              </a:rPr>
              <a:t>Why is GW detection so tough</a:t>
            </a:r>
            <a:r>
              <a:rPr lang="zh-CN" altLang="en-US" sz="3600" dirty="0" smtClean="0">
                <a:solidFill>
                  <a:srgbClr val="FFFF00"/>
                </a:solidFill>
                <a:latin typeface="微软雅黑" pitchFamily="34" charset="-122"/>
                <a:ea typeface="微软雅黑" pitchFamily="34" charset="-122"/>
              </a:rPr>
              <a:t>？</a:t>
            </a:r>
            <a:endParaRPr lang="en-US" altLang="zh-CN" sz="3600" dirty="0">
              <a:solidFill>
                <a:srgbClr val="FFFF00"/>
              </a:solidFill>
              <a:latin typeface="微软雅黑" pitchFamily="34" charset="-122"/>
              <a:ea typeface="微软雅黑" pitchFamily="34" charset="-122"/>
            </a:endParaRPr>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2"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5"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9"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2" name="Rectangle 2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5" name="Rectangle 3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8" name="Rectangle 3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61" name="Rectangle 3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83" name="矩形 82"/>
          <p:cNvSpPr/>
          <p:nvPr/>
        </p:nvSpPr>
        <p:spPr>
          <a:xfrm>
            <a:off x="285720" y="1192114"/>
            <a:ext cx="8643998" cy="2308324"/>
          </a:xfrm>
          <a:prstGeom prst="rect">
            <a:avLst/>
          </a:prstGeom>
          <a:ln>
            <a:noFill/>
          </a:ln>
        </p:spPr>
        <p:txBody>
          <a:bodyPr wrap="square">
            <a:spAutoFit/>
          </a:bodyPr>
          <a:lstStyle/>
          <a:p>
            <a:pPr marL="457200" indent="-457200">
              <a:buFont typeface="Arial" pitchFamily="34" charset="0"/>
              <a:buChar char="•"/>
            </a:pPr>
            <a:r>
              <a:rPr lang="en-US" altLang="zh-CN" dirty="0" smtClean="0">
                <a:latin typeface="微软雅黑" pitchFamily="34" charset="-122"/>
                <a:ea typeface="微软雅黑" pitchFamily="34" charset="-122"/>
              </a:rPr>
              <a:t>Two 1-solar-mass stars with inter-distance of 1AU,</a:t>
            </a: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detecting far from 1 light-year</a:t>
            </a:r>
          </a:p>
          <a:p>
            <a:pPr marL="457200" indent="-457200">
              <a:buFont typeface="Arial" pitchFamily="34" charset="0"/>
              <a:buChar char="•"/>
            </a:pPr>
            <a:endParaRPr lang="en-US" altLang="zh-CN" dirty="0">
              <a:latin typeface="微软雅黑" pitchFamily="34" charset="-122"/>
              <a:ea typeface="微软雅黑" pitchFamily="34" charset="-122"/>
            </a:endParaRPr>
          </a:p>
          <a:p>
            <a:pPr marL="457200" indent="-457200">
              <a:buFont typeface="Arial" pitchFamily="34" charset="0"/>
              <a:buChar char="•"/>
            </a:pPr>
            <a:endParaRPr lang="en-US" altLang="zh-CN" dirty="0" smtClean="0">
              <a:latin typeface="微软雅黑" pitchFamily="34" charset="-122"/>
              <a:ea typeface="微软雅黑" pitchFamily="34" charset="-122"/>
            </a:endParaRPr>
          </a:p>
          <a:p>
            <a:r>
              <a:rPr lang="zh-CN" altLang="en-US" dirty="0" smtClean="0">
                <a:solidFill>
                  <a:srgbClr val="FF0000"/>
                </a:solidFill>
                <a:latin typeface="微软雅黑" pitchFamily="34" charset="-122"/>
                <a:ea typeface="微软雅黑" pitchFamily="34" charset="-122"/>
              </a:rPr>
              <a:t>     </a:t>
            </a:r>
            <a:endParaRPr lang="en-US" altLang="zh-CN" dirty="0" smtClean="0">
              <a:solidFill>
                <a:srgbClr val="FF0000"/>
              </a:solidFill>
              <a:latin typeface="微软雅黑" pitchFamily="34" charset="-122"/>
              <a:ea typeface="微软雅黑" pitchFamily="34" charset="-122"/>
            </a:endParaRPr>
          </a:p>
          <a:p>
            <a:r>
              <a:rPr lang="en-US" altLang="zh-CN" dirty="0" smtClean="0">
                <a:solidFill>
                  <a:srgbClr val="FF0000"/>
                </a:solidFill>
                <a:latin typeface="微软雅黑" pitchFamily="34" charset="-122"/>
                <a:ea typeface="微软雅黑" pitchFamily="34" charset="-122"/>
              </a:rPr>
              <a:t>                 Distance change of 1Å over 1AU !</a:t>
            </a:r>
            <a:endParaRPr lang="zh-CN" altLang="en-US" dirty="0">
              <a:solidFill>
                <a:srgbClr val="FF0000"/>
              </a:solidFill>
              <a:latin typeface="微软雅黑" pitchFamily="34" charset="-122"/>
              <a:ea typeface="微软雅黑" pitchFamily="34" charset="-122"/>
            </a:endParaRPr>
          </a:p>
        </p:txBody>
      </p:sp>
      <p:sp>
        <p:nvSpPr>
          <p:cNvPr id="26664" name="Rectangle 4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67" name="Rectangle 4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6666" name="Picture 4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714612" y="2111483"/>
            <a:ext cx="3524268" cy="746013"/>
          </a:xfrm>
          <a:prstGeom prst="rect">
            <a:avLst/>
          </a:prstGeom>
          <a:noFill/>
        </p:spPr>
      </p:pic>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04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048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74" name="矩形 73"/>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p:cNvSpPr txBox="1"/>
          <p:nvPr/>
        </p:nvSpPr>
        <p:spPr>
          <a:xfrm>
            <a:off x="5000628" y="3714752"/>
            <a:ext cx="3784562" cy="2677656"/>
          </a:xfrm>
          <a:prstGeom prst="rect">
            <a:avLst/>
          </a:prstGeom>
          <a:noFill/>
        </p:spPr>
        <p:txBody>
          <a:bodyPr wrap="none" rtlCol="0">
            <a:spAutoFit/>
          </a:bodyPr>
          <a:lstStyle/>
          <a:p>
            <a:r>
              <a:rPr lang="en-US" altLang="zh-CN" dirty="0" smtClean="0">
                <a:solidFill>
                  <a:srgbClr val="FF0000"/>
                </a:solidFill>
                <a:latin typeface="微软雅黑" pitchFamily="34" charset="-122"/>
                <a:ea typeface="微软雅黑" pitchFamily="34" charset="-122"/>
              </a:rPr>
              <a:t>Difficulties</a:t>
            </a:r>
            <a:r>
              <a:rPr lang="zh-CN" altLang="en-US" dirty="0" smtClean="0">
                <a:solidFill>
                  <a:srgbClr val="FF0000"/>
                </a:solidFill>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457200" indent="-457200">
              <a:buFont typeface="Arial" pitchFamily="34" charset="0"/>
              <a:buChar char="•"/>
            </a:pPr>
            <a:r>
              <a:rPr lang="en-US" altLang="zh-CN" dirty="0" smtClean="0">
                <a:latin typeface="微软雅黑" pitchFamily="34" charset="-122"/>
                <a:ea typeface="微软雅黑" pitchFamily="34" charset="-122"/>
              </a:rPr>
              <a:t>direction</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457200" indent="-457200">
              <a:buFont typeface="Arial" pitchFamily="34" charset="0"/>
              <a:buChar char="•"/>
            </a:pPr>
            <a:r>
              <a:rPr lang="en-US" altLang="zh-CN" dirty="0" smtClean="0">
                <a:latin typeface="微软雅黑" pitchFamily="34" charset="-122"/>
                <a:ea typeface="微软雅黑" pitchFamily="34" charset="-122"/>
              </a:rPr>
              <a:t>distance</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457200" indent="-457200">
              <a:buFont typeface="Arial" pitchFamily="34" charset="0"/>
              <a:buChar char="•"/>
            </a:pPr>
            <a:r>
              <a:rPr lang="en-US" altLang="zh-CN" dirty="0" smtClean="0">
                <a:latin typeface="微软雅黑" pitchFamily="34" charset="-122"/>
                <a:ea typeface="微软雅黑" pitchFamily="34" charset="-122"/>
              </a:rPr>
              <a:t>polarization</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457200" indent="-457200">
              <a:buFont typeface="Arial" pitchFamily="34" charset="0"/>
              <a:buChar char="•"/>
            </a:pPr>
            <a:r>
              <a:rPr lang="en-US" altLang="zh-CN" dirty="0" smtClean="0">
                <a:latin typeface="微软雅黑" pitchFamily="34" charset="-122"/>
                <a:ea typeface="微软雅黑" pitchFamily="34" charset="-122"/>
              </a:rPr>
              <a:t>wave shape</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457200" indent="-457200">
              <a:buFont typeface="Arial" pitchFamily="34" charset="0"/>
              <a:buChar char="•"/>
            </a:pPr>
            <a:r>
              <a:rPr lang="en-US" altLang="zh-CN" dirty="0" smtClean="0">
                <a:solidFill>
                  <a:srgbClr val="0000FF"/>
                </a:solidFill>
                <a:latin typeface="微软雅黑" pitchFamily="34" charset="-122"/>
                <a:ea typeface="微软雅黑" pitchFamily="34" charset="-122"/>
              </a:rPr>
              <a:t>large intrinsic noise!</a:t>
            </a:r>
          </a:p>
          <a:p>
            <a:pPr marL="457200" indent="-457200">
              <a:buFont typeface="Arial" pitchFamily="34" charset="0"/>
              <a:buChar char="•"/>
            </a:pPr>
            <a:r>
              <a:rPr lang="en-US" altLang="zh-CN" dirty="0" smtClean="0">
                <a:solidFill>
                  <a:srgbClr val="0000FF"/>
                </a:solidFill>
                <a:latin typeface="微软雅黑" pitchFamily="34" charset="-122"/>
                <a:ea typeface="微软雅黑" pitchFamily="34" charset="-122"/>
              </a:rPr>
              <a:t>overlapping signals!</a:t>
            </a:r>
            <a:endParaRPr lang="zh-CN" altLang="en-US" dirty="0">
              <a:solidFill>
                <a:srgbClr val="0000FF"/>
              </a:solidFill>
              <a:latin typeface="微软雅黑" pitchFamily="34" charset="-122"/>
              <a:ea typeface="微软雅黑" pitchFamily="34" charset="-122"/>
            </a:endParaRPr>
          </a:p>
        </p:txBody>
      </p:sp>
      <p:pic>
        <p:nvPicPr>
          <p:cNvPr id="41" name="图片 40" descr="video2.gif"/>
          <p:cNvPicPr>
            <a:picLocks noChangeAspect="1"/>
          </p:cNvPicPr>
          <p:nvPr/>
        </p:nvPicPr>
        <p:blipFill>
          <a:blip r:embed="rId4"/>
          <a:stretch>
            <a:fillRect/>
          </a:stretch>
        </p:blipFill>
        <p:spPr>
          <a:xfrm>
            <a:off x="1000100" y="3786190"/>
            <a:ext cx="3286148" cy="2471028"/>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en-US" altLang="zh-CN" sz="3600" dirty="0" smtClean="0">
                <a:solidFill>
                  <a:srgbClr val="FFFF00"/>
                </a:solidFill>
                <a:latin typeface="微软雅黑" pitchFamily="34" charset="-122"/>
                <a:ea typeface="微软雅黑" pitchFamily="34" charset="-122"/>
              </a:rPr>
              <a:t>LIGO GW Antenna</a:t>
            </a:r>
            <a:endParaRPr lang="en-US" altLang="zh-CN" sz="3600" dirty="0">
              <a:solidFill>
                <a:srgbClr val="FFFF00"/>
              </a:solidFill>
              <a:latin typeface="微软雅黑" pitchFamily="34" charset="-122"/>
              <a:ea typeface="微软雅黑" pitchFamily="34" charset="-122"/>
            </a:endParaRPr>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5" name="Rectangle 9"/>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8" name="Rectangle 12"/>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1" name="Rectangle 15"/>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4" name="Rectangle 18"/>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7" name="Rectangle 21"/>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0" name="Rectangle 2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2"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3" name="Rectangle 27"/>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5"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6" name="Rectangle 30"/>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7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2"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5" name="Rectangle 9"/>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3" name="Rectangle 9"/>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3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6" name="Rectangle 12"/>
          <p:cNvSpPr>
            <a:spLocks noChangeArrowheads="1"/>
          </p:cNvSpPr>
          <p:nvPr/>
        </p:nvSpPr>
        <p:spPr bwMode="auto">
          <a:xfrm>
            <a:off x="0" y="73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3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9" name="Rectangle 15"/>
          <p:cNvSpPr>
            <a:spLocks noChangeArrowheads="1"/>
          </p:cNvSpPr>
          <p:nvPr/>
        </p:nvSpPr>
        <p:spPr bwMode="auto">
          <a:xfrm>
            <a:off x="0" y="73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4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9"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0" name="Rectangle 26"/>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2" name="Rectangle 2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3" name="Rectangle 29"/>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5" name="Rectangle 3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6" name="Rectangle 32"/>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8" name="Rectangle 3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9" name="Rectangle 35"/>
          <p:cNvSpPr>
            <a:spLocks noChangeArrowheads="1"/>
          </p:cNvSpPr>
          <p:nvPr/>
        </p:nvSpPr>
        <p:spPr bwMode="auto">
          <a:xfrm>
            <a:off x="0" y="1009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19" name="Rectangle 3"/>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82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2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43" name="Rectangle 2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44" name="Rectangle 28"/>
          <p:cNvSpPr>
            <a:spLocks noChangeArrowheads="1"/>
          </p:cNvSpPr>
          <p:nvPr/>
        </p:nvSpPr>
        <p:spPr bwMode="auto">
          <a:xfrm>
            <a:off x="0" y="1085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07"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0"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3" name="Rectangle 9"/>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6" name="Rectangle 12"/>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9" name="Rectangle 15"/>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2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22" name="Rectangle 18"/>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1" name="Rectangle 3"/>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4"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7" name="Rectangle 9"/>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0" name="Rectangle 12"/>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2"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3" name="Rectangle 15"/>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6" name="Rectangle 18"/>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9" name="Rectangle 21"/>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1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12" name="Rectangle 24"/>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14"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15" name="Rectangle 27"/>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13" name="矩形 112"/>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9" name="Picture 17"/>
          <p:cNvPicPr>
            <a:picLocks noChangeAspect="1" noChangeArrowheads="1"/>
          </p:cNvPicPr>
          <p:nvPr/>
        </p:nvPicPr>
        <p:blipFill>
          <a:blip r:embed="rId3"/>
          <a:srcRect/>
          <a:stretch>
            <a:fillRect/>
          </a:stretch>
        </p:blipFill>
        <p:spPr bwMode="auto">
          <a:xfrm>
            <a:off x="315909" y="1428736"/>
            <a:ext cx="3756025" cy="2120900"/>
          </a:xfrm>
          <a:prstGeom prst="rect">
            <a:avLst/>
          </a:prstGeom>
          <a:noFill/>
          <a:ln w="9525">
            <a:noFill/>
            <a:miter lim="800000"/>
            <a:headEnd/>
            <a:tailEnd/>
          </a:ln>
          <a:effectLst/>
        </p:spPr>
      </p:pic>
      <p:pic>
        <p:nvPicPr>
          <p:cNvPr id="120" name="图片 119" descr="bhmerger.jpg"/>
          <p:cNvPicPr>
            <a:picLocks noChangeAspect="1"/>
          </p:cNvPicPr>
          <p:nvPr/>
        </p:nvPicPr>
        <p:blipFill>
          <a:blip r:embed="rId4"/>
          <a:stretch>
            <a:fillRect/>
          </a:stretch>
        </p:blipFill>
        <p:spPr>
          <a:xfrm>
            <a:off x="4643438" y="1318522"/>
            <a:ext cx="3916319" cy="1253222"/>
          </a:xfrm>
          <a:prstGeom prst="rect">
            <a:avLst/>
          </a:prstGeom>
        </p:spPr>
      </p:pic>
      <p:pic>
        <p:nvPicPr>
          <p:cNvPr id="121" name="图片 120" descr="LIGO_measurement_of_gravitational_waves.svg.png"/>
          <p:cNvPicPr>
            <a:picLocks noChangeAspect="1"/>
          </p:cNvPicPr>
          <p:nvPr/>
        </p:nvPicPr>
        <p:blipFill>
          <a:blip r:embed="rId5"/>
          <a:stretch>
            <a:fillRect/>
          </a:stretch>
        </p:blipFill>
        <p:spPr>
          <a:xfrm>
            <a:off x="4286248" y="3000372"/>
            <a:ext cx="4732020" cy="3802380"/>
          </a:xfrm>
          <a:prstGeom prst="rect">
            <a:avLst/>
          </a:prstGeom>
        </p:spPr>
      </p:pic>
      <p:sp>
        <p:nvSpPr>
          <p:cNvPr id="95" name="矩形 94"/>
          <p:cNvSpPr/>
          <p:nvPr/>
        </p:nvSpPr>
        <p:spPr>
          <a:xfrm>
            <a:off x="4900015" y="2571744"/>
            <a:ext cx="3386761" cy="400110"/>
          </a:xfrm>
          <a:prstGeom prst="rect">
            <a:avLst/>
          </a:prstGeom>
        </p:spPr>
        <p:txBody>
          <a:bodyPr wrap="none">
            <a:spAutoFit/>
          </a:bodyPr>
          <a:lstStyle/>
          <a:p>
            <a:r>
              <a:rPr lang="en-US" altLang="zh-CN" sz="2000" dirty="0" smtClean="0">
                <a:solidFill>
                  <a:srgbClr val="0000FF"/>
                </a:solidFill>
                <a:latin typeface="微软雅黑" pitchFamily="34" charset="-122"/>
                <a:ea typeface="微软雅黑" pitchFamily="34" charset="-122"/>
              </a:rPr>
              <a:t>Merging of 2 black holes</a:t>
            </a:r>
            <a:endParaRPr lang="zh-CN" altLang="en-US" sz="2000" dirty="0">
              <a:solidFill>
                <a:srgbClr val="0000FF"/>
              </a:solidFill>
              <a:latin typeface="微软雅黑" pitchFamily="34" charset="-122"/>
              <a:ea typeface="微软雅黑" pitchFamily="34" charset="-122"/>
            </a:endParaRPr>
          </a:p>
        </p:txBody>
      </p:sp>
      <p:sp>
        <p:nvSpPr>
          <p:cNvPr id="96" name="TextBox 95"/>
          <p:cNvSpPr txBox="1"/>
          <p:nvPr/>
        </p:nvSpPr>
        <p:spPr>
          <a:xfrm>
            <a:off x="214282" y="3895745"/>
            <a:ext cx="4499180" cy="2462213"/>
          </a:xfrm>
          <a:prstGeom prst="rect">
            <a:avLst/>
          </a:prstGeom>
          <a:noFill/>
        </p:spPr>
        <p:txBody>
          <a:bodyPr wrap="none" rtlCol="0">
            <a:spAutoFit/>
          </a:bodyPr>
          <a:lstStyle/>
          <a:p>
            <a:r>
              <a:rPr lang="en-US" altLang="zh-CN" sz="2200" dirty="0" smtClean="0">
                <a:solidFill>
                  <a:srgbClr val="0000FF"/>
                </a:solidFill>
                <a:latin typeface="微软雅黑" pitchFamily="34" charset="-122"/>
                <a:ea typeface="微软雅黑" pitchFamily="34" charset="-122"/>
              </a:rPr>
              <a:t>1915</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General Relativity</a:t>
            </a:r>
          </a:p>
          <a:p>
            <a:r>
              <a:rPr lang="en-US" altLang="zh-CN" sz="2200" dirty="0" smtClean="0">
                <a:solidFill>
                  <a:srgbClr val="FF0000"/>
                </a:solidFill>
                <a:latin typeface="微软雅黑" pitchFamily="34" charset="-122"/>
                <a:ea typeface="微软雅黑" pitchFamily="34" charset="-122"/>
              </a:rPr>
              <a:t>1916</a:t>
            </a:r>
            <a:r>
              <a:rPr lang="zh-CN" altLang="en-US" sz="2200" dirty="0" smtClean="0">
                <a:solidFill>
                  <a:srgbClr val="FF0000"/>
                </a:solidFill>
                <a:latin typeface="微软雅黑" pitchFamily="34" charset="-122"/>
                <a:ea typeface="微软雅黑" pitchFamily="34" charset="-122"/>
              </a:rPr>
              <a:t>：</a:t>
            </a:r>
            <a:r>
              <a:rPr lang="en-US" altLang="zh-CN" sz="2200" dirty="0" smtClean="0">
                <a:solidFill>
                  <a:srgbClr val="FF0000"/>
                </a:solidFill>
                <a:latin typeface="微软雅黑" pitchFamily="34" charset="-122"/>
                <a:ea typeface="微软雅黑" pitchFamily="34" charset="-122"/>
              </a:rPr>
              <a:t>prediction of GW</a:t>
            </a:r>
          </a:p>
          <a:p>
            <a:r>
              <a:rPr lang="en-US" altLang="zh-CN" sz="2200" dirty="0" smtClean="0">
                <a:solidFill>
                  <a:srgbClr val="0000FF"/>
                </a:solidFill>
                <a:latin typeface="微软雅黑" pitchFamily="34" charset="-122"/>
                <a:ea typeface="微软雅黑" pitchFamily="34" charset="-122"/>
              </a:rPr>
              <a:t>1962</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interferometer antenna</a:t>
            </a:r>
          </a:p>
          <a:p>
            <a:r>
              <a:rPr lang="en-US" altLang="zh-CN" sz="2200" dirty="0" smtClean="0">
                <a:solidFill>
                  <a:srgbClr val="0000FF"/>
                </a:solidFill>
                <a:latin typeface="微软雅黑" pitchFamily="34" charset="-122"/>
                <a:ea typeface="微软雅黑" pitchFamily="34" charset="-122"/>
              </a:rPr>
              <a:t>1984</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initiating LIGO</a:t>
            </a:r>
          </a:p>
          <a:p>
            <a:r>
              <a:rPr lang="en-US" altLang="zh-CN" sz="2200" dirty="0" smtClean="0">
                <a:solidFill>
                  <a:srgbClr val="0000FF"/>
                </a:solidFill>
                <a:latin typeface="微软雅黑" pitchFamily="34" charset="-122"/>
                <a:ea typeface="微软雅黑" pitchFamily="34" charset="-122"/>
              </a:rPr>
              <a:t>2002</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LIGO started exp.</a:t>
            </a:r>
          </a:p>
          <a:p>
            <a:r>
              <a:rPr lang="en-US" altLang="zh-CN" sz="2200" dirty="0" smtClean="0">
                <a:solidFill>
                  <a:srgbClr val="0000FF"/>
                </a:solidFill>
                <a:latin typeface="微软雅黑" pitchFamily="34" charset="-122"/>
                <a:ea typeface="微软雅黑" pitchFamily="34" charset="-122"/>
              </a:rPr>
              <a:t>2010</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upgrade </a:t>
            </a:r>
            <a:r>
              <a:rPr lang="en-US" altLang="zh-CN" sz="2200" dirty="0" err="1" smtClean="0">
                <a:solidFill>
                  <a:srgbClr val="0000FF"/>
                </a:solidFill>
                <a:latin typeface="微软雅黑" pitchFamily="34" charset="-122"/>
                <a:ea typeface="微软雅黑" pitchFamily="34" charset="-122"/>
              </a:rPr>
              <a:t>aLIGO</a:t>
            </a:r>
            <a:endParaRPr lang="en-US" altLang="zh-CN" sz="2200" dirty="0" smtClean="0">
              <a:solidFill>
                <a:srgbClr val="0000FF"/>
              </a:solidFill>
              <a:latin typeface="微软雅黑" pitchFamily="34" charset="-122"/>
              <a:ea typeface="微软雅黑" pitchFamily="34" charset="-122"/>
            </a:endParaRPr>
          </a:p>
          <a:p>
            <a:r>
              <a:rPr lang="en-US" altLang="zh-CN" sz="2200" dirty="0" smtClean="0">
                <a:solidFill>
                  <a:srgbClr val="FF0000"/>
                </a:solidFill>
                <a:latin typeface="微软雅黑" pitchFamily="34" charset="-122"/>
                <a:ea typeface="微软雅黑" pitchFamily="34" charset="-122"/>
              </a:rPr>
              <a:t>2016</a:t>
            </a:r>
            <a:r>
              <a:rPr lang="zh-CN" altLang="en-US" sz="2200" dirty="0" smtClean="0">
                <a:solidFill>
                  <a:srgbClr val="FF0000"/>
                </a:solidFill>
                <a:latin typeface="微软雅黑" pitchFamily="34" charset="-122"/>
                <a:ea typeface="微软雅黑" pitchFamily="34" charset="-122"/>
              </a:rPr>
              <a:t>：</a:t>
            </a:r>
            <a:r>
              <a:rPr lang="en-US" altLang="zh-CN" sz="2200" dirty="0" smtClean="0">
                <a:solidFill>
                  <a:srgbClr val="FF0000"/>
                </a:solidFill>
                <a:latin typeface="微软雅黑" pitchFamily="34" charset="-122"/>
                <a:ea typeface="微软雅黑" pitchFamily="34" charset="-122"/>
              </a:rPr>
              <a:t>GW detected</a:t>
            </a:r>
            <a:endParaRPr lang="zh-CN" altLang="en-US" sz="2200" dirty="0" smtClean="0">
              <a:solidFill>
                <a:srgbClr val="FF0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en-US" altLang="zh-CN" sz="3600" dirty="0" smtClean="0">
                <a:solidFill>
                  <a:srgbClr val="FFFF00"/>
                </a:solidFill>
                <a:latin typeface="微软雅黑" pitchFamily="34" charset="-122"/>
                <a:ea typeface="微软雅黑" pitchFamily="34" charset="-122"/>
              </a:rPr>
              <a:t>Why we need space GW detections?</a:t>
            </a:r>
            <a:endParaRPr lang="en-US" altLang="zh-CN" sz="3600" dirty="0">
              <a:solidFill>
                <a:srgbClr val="FFFF00"/>
              </a:solidFill>
              <a:latin typeface="微软雅黑" pitchFamily="34" charset="-122"/>
              <a:ea typeface="微软雅黑" pitchFamily="34" charset="-122"/>
            </a:endParaRPr>
          </a:p>
        </p:txBody>
      </p:sp>
      <p:pic>
        <p:nvPicPr>
          <p:cNvPr id="16" name="图片 15" descr="spectrum2.png"/>
          <p:cNvPicPr>
            <a:picLocks noChangeAspect="1"/>
          </p:cNvPicPr>
          <p:nvPr/>
        </p:nvPicPr>
        <p:blipFill>
          <a:blip r:embed="rId3"/>
          <a:stretch>
            <a:fillRect/>
          </a:stretch>
        </p:blipFill>
        <p:spPr>
          <a:xfrm>
            <a:off x="142876" y="1857364"/>
            <a:ext cx="5929322" cy="4659184"/>
          </a:xfrm>
          <a:prstGeom prst="rect">
            <a:avLst/>
          </a:prstGeom>
        </p:spPr>
      </p:pic>
      <p:sp>
        <p:nvSpPr>
          <p:cNvPr id="17" name="矩形 16"/>
          <p:cNvSpPr/>
          <p:nvPr/>
        </p:nvSpPr>
        <p:spPr>
          <a:xfrm>
            <a:off x="5929322" y="1285860"/>
            <a:ext cx="3143272" cy="4266219"/>
          </a:xfrm>
          <a:prstGeom prst="rect">
            <a:avLst/>
          </a:prstGeom>
          <a:ln>
            <a:noFill/>
          </a:ln>
        </p:spPr>
        <p:txBody>
          <a:bodyPr wrap="square" lIns="79681" tIns="39840" rIns="79681" bIns="39840">
            <a:spAutoFit/>
          </a:bodyPr>
          <a:lstStyle/>
          <a:p>
            <a:r>
              <a:rPr lang="en-US" altLang="zh-CN" dirty="0" smtClean="0">
                <a:solidFill>
                  <a:srgbClr val="FF0000"/>
                </a:solidFill>
                <a:latin typeface="微软雅黑" pitchFamily="34" charset="-122"/>
                <a:ea typeface="微软雅黑" pitchFamily="34" charset="-122"/>
              </a:rPr>
              <a:t>Significances</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pPr>
              <a:buFont typeface="Wingdings" pitchFamily="2" charset="2"/>
              <a:buChar char="p"/>
            </a:pPr>
            <a:r>
              <a:rPr lang="zh-CN" altLang="en-US" dirty="0" smtClean="0">
                <a:latin typeface="微软雅黑" pitchFamily="34" charset="-122"/>
                <a:ea typeface="微软雅黑" pitchFamily="34" charset="-122"/>
              </a:rPr>
              <a:t> </a:t>
            </a:r>
            <a:r>
              <a:rPr lang="en-US" altLang="zh-CN" dirty="0" err="1" smtClean="0">
                <a:latin typeface="微软雅黑" pitchFamily="34" charset="-122"/>
                <a:ea typeface="微软雅黑" pitchFamily="34" charset="-122"/>
              </a:rPr>
              <a:t>abuntant</a:t>
            </a:r>
            <a:r>
              <a:rPr lang="en-US" altLang="zh-CN" dirty="0" smtClean="0">
                <a:latin typeface="微软雅黑" pitchFamily="34" charset="-122"/>
                <a:ea typeface="微软雅黑" pitchFamily="34" charset="-122"/>
              </a:rPr>
              <a:t> types of sources</a:t>
            </a:r>
          </a:p>
          <a:p>
            <a:pPr marL="398376" lvl="2"/>
            <a:r>
              <a:rPr lang="en-US" altLang="zh-CN" sz="1600" b="0" dirty="0" smtClean="0">
                <a:latin typeface="微软雅黑" pitchFamily="34" charset="-122"/>
                <a:ea typeface="微软雅黑" pitchFamily="34" charset="-122"/>
              </a:rPr>
              <a:t>Binary systems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white dwarfs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neutron stars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black holes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merging of massive black holes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primordial GW</a:t>
            </a:r>
          </a:p>
          <a:p>
            <a:pPr>
              <a:buFont typeface="Wingdings" pitchFamily="2" charset="2"/>
              <a:buChar char="p"/>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stable sources</a:t>
            </a:r>
          </a:p>
          <a:p>
            <a:pPr marL="398376" lvl="2"/>
            <a:r>
              <a:rPr lang="en-US" altLang="zh-CN" sz="1600" b="0" dirty="0" smtClean="0">
                <a:latin typeface="微软雅黑" pitchFamily="34" charset="-122"/>
                <a:ea typeface="微软雅黑" pitchFamily="34" charset="-122"/>
              </a:rPr>
              <a:t>Compact binaries</a:t>
            </a:r>
          </a:p>
          <a:p>
            <a:pPr>
              <a:buFont typeface="Wingdings" pitchFamily="2" charset="2"/>
              <a:buChar char="p"/>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strongest sources</a:t>
            </a:r>
          </a:p>
          <a:p>
            <a:pPr marL="398376" lvl="2"/>
            <a:r>
              <a:rPr lang="en-US" altLang="zh-CN" sz="1600" b="0" dirty="0" smtClean="0">
                <a:latin typeface="微软雅黑" pitchFamily="34" charset="-122"/>
                <a:ea typeface="微软雅黑" pitchFamily="34" charset="-122"/>
              </a:rPr>
              <a:t>Binary super-massive black holes</a:t>
            </a:r>
          </a:p>
        </p:txBody>
      </p:sp>
      <p:sp>
        <p:nvSpPr>
          <p:cNvPr id="18" name="TextBox 17"/>
          <p:cNvSpPr txBox="1"/>
          <p:nvPr/>
        </p:nvSpPr>
        <p:spPr>
          <a:xfrm>
            <a:off x="714348" y="1278589"/>
            <a:ext cx="4929222" cy="435899"/>
          </a:xfrm>
          <a:prstGeom prst="rect">
            <a:avLst/>
          </a:prstGeom>
          <a:noFill/>
        </p:spPr>
        <p:txBody>
          <a:bodyPr wrap="square" lIns="79681" tIns="39840" rIns="79681" bIns="39840" rtlCol="0">
            <a:noAutofit/>
          </a:bodyPr>
          <a:lstStyle/>
          <a:p>
            <a:r>
              <a:rPr lang="en-US" altLang="zh-CN" dirty="0" smtClean="0">
                <a:solidFill>
                  <a:srgbClr val="002060"/>
                </a:solidFill>
                <a:latin typeface="微软雅黑" pitchFamily="34" charset="-122"/>
                <a:ea typeface="微软雅黑" pitchFamily="34" charset="-122"/>
              </a:rPr>
              <a:t>GW spectrum and detectors</a:t>
            </a:r>
            <a:endParaRPr lang="zh-CN" altLang="en-US" dirty="0">
              <a:solidFill>
                <a:srgbClr val="00206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1429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lvl1pPr eaLnBrk="0" hangingPunct="0">
              <a:defRPr sz="2400" b="1">
                <a:solidFill>
                  <a:srgbClr val="000066"/>
                </a:solidFill>
                <a:latin typeface="Times New Roman" panose="02020603050405020304" pitchFamily="18" charset="0"/>
                <a:ea typeface="宋体" panose="02010600030101010101" pitchFamily="2" charset="-122"/>
              </a:defRPr>
            </a:lvl1pPr>
            <a:lvl2pPr marL="742950" indent="-285750" eaLnBrk="0" hangingPunct="0">
              <a:defRPr sz="2400" b="1">
                <a:solidFill>
                  <a:srgbClr val="000066"/>
                </a:solidFill>
                <a:latin typeface="Times New Roman" panose="02020603050405020304" pitchFamily="18" charset="0"/>
                <a:ea typeface="宋体" panose="02010600030101010101" pitchFamily="2" charset="-122"/>
              </a:defRPr>
            </a:lvl2pPr>
            <a:lvl3pPr marL="1143000" indent="-228600" eaLnBrk="0" hangingPunct="0">
              <a:defRPr sz="2400" b="1">
                <a:solidFill>
                  <a:srgbClr val="000066"/>
                </a:solidFill>
                <a:latin typeface="Times New Roman" panose="02020603050405020304" pitchFamily="18" charset="0"/>
                <a:ea typeface="宋体" panose="02010600030101010101" pitchFamily="2" charset="-122"/>
              </a:defRPr>
            </a:lvl3pPr>
            <a:lvl4pPr marL="1600200" indent="-228600" eaLnBrk="0" hangingPunct="0">
              <a:defRPr sz="2400" b="1">
                <a:solidFill>
                  <a:srgbClr val="000066"/>
                </a:solidFill>
                <a:latin typeface="Times New Roman" panose="02020603050405020304" pitchFamily="18" charset="0"/>
                <a:ea typeface="宋体" panose="02010600030101010101" pitchFamily="2" charset="-122"/>
              </a:defRPr>
            </a:lvl4pPr>
            <a:lvl5pPr marL="2057400" indent="-228600" eaLnBrk="0" hangingPunct="0">
              <a:defRPr sz="2400" b="1">
                <a:solidFill>
                  <a:srgbClr val="000066"/>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9pPr>
          </a:lstStyle>
          <a:p>
            <a:pPr algn="ctr" eaLnBrk="1" hangingPunct="1">
              <a:buClr>
                <a:srgbClr val="FF0000"/>
              </a:buClr>
            </a:pPr>
            <a:r>
              <a:rPr lang="en-US" altLang="zh-CN" sz="3600" dirty="0" smtClean="0">
                <a:solidFill>
                  <a:srgbClr val="FFFF00"/>
                </a:solidFill>
                <a:latin typeface="微软雅黑" pitchFamily="34" charset="-122"/>
                <a:ea typeface="微软雅黑" pitchFamily="34" charset="-122"/>
              </a:rPr>
              <a:t>Principle of GW Antenna</a:t>
            </a:r>
            <a:endParaRPr kumimoji="1" lang="en-US" altLang="zh-CN" sz="3600" dirty="0">
              <a:solidFill>
                <a:srgbClr val="FFFF00"/>
              </a:solidFill>
              <a:latin typeface="微软雅黑" pitchFamily="34" charset="-122"/>
              <a:ea typeface="微软雅黑" pitchFamily="34" charset="-122"/>
            </a:endParaRPr>
          </a:p>
        </p:txBody>
      </p:sp>
      <p:sp>
        <p:nvSpPr>
          <p:cNvPr id="9" name="圆角矩形 8"/>
          <p:cNvSpPr/>
          <p:nvPr/>
        </p:nvSpPr>
        <p:spPr bwMode="auto">
          <a:xfrm>
            <a:off x="6286512" y="1285860"/>
            <a:ext cx="2553139" cy="535785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Times New Roman" pitchFamily="18" charset="0"/>
              <a:ea typeface="仿宋_GB2312" pitchFamily="49" charset="-122"/>
            </a:endParaRPr>
          </a:p>
        </p:txBody>
      </p:sp>
      <p:sp>
        <p:nvSpPr>
          <p:cNvPr id="10" name="圆角矩形 9"/>
          <p:cNvSpPr/>
          <p:nvPr/>
        </p:nvSpPr>
        <p:spPr bwMode="auto">
          <a:xfrm>
            <a:off x="3304745" y="1285860"/>
            <a:ext cx="2521407" cy="5357850"/>
          </a:xfrm>
          <a:prstGeom prst="roundRect">
            <a:avLst/>
          </a:prstGeom>
          <a:solidFill>
            <a:srgbClr val="99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Times New Roman" pitchFamily="18" charset="0"/>
              <a:ea typeface="仿宋_GB2312" pitchFamily="49" charset="-122"/>
            </a:endParaRPr>
          </a:p>
        </p:txBody>
      </p:sp>
      <p:sp>
        <p:nvSpPr>
          <p:cNvPr id="11" name="圆角矩形 10"/>
          <p:cNvSpPr/>
          <p:nvPr/>
        </p:nvSpPr>
        <p:spPr bwMode="auto">
          <a:xfrm>
            <a:off x="357158" y="1285861"/>
            <a:ext cx="2500330" cy="5357850"/>
          </a:xfrm>
          <a:prstGeom prst="roundRect">
            <a:avLst/>
          </a:prstGeom>
          <a:solidFill>
            <a:srgbClr val="CC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Times New Roman" pitchFamily="18" charset="0"/>
              <a:ea typeface="仿宋_GB2312" pitchFamily="49" charset="-122"/>
            </a:endParaRPr>
          </a:p>
        </p:txBody>
      </p:sp>
      <p:pic>
        <p:nvPicPr>
          <p:cNvPr id="12" name="Picture 2" descr="Full grav wave (circle &amp; IFO)"/>
          <p:cNvPicPr>
            <a:picLocks noChangeAspect="1" noChangeArrowheads="1" noCrop="1"/>
          </p:cNvPicPr>
          <p:nvPr/>
        </p:nvPicPr>
        <p:blipFill>
          <a:blip r:embed="rId3" cstate="print"/>
          <a:srcRect/>
          <a:stretch>
            <a:fillRect/>
          </a:stretch>
        </p:blipFill>
        <p:spPr bwMode="auto">
          <a:xfrm>
            <a:off x="3493047" y="1428736"/>
            <a:ext cx="2464130" cy="2266973"/>
          </a:xfrm>
          <a:prstGeom prst="rect">
            <a:avLst/>
          </a:prstGeom>
          <a:noFill/>
          <a:ln w="9525">
            <a:noFill/>
            <a:miter lim="800000"/>
            <a:headEnd/>
            <a:tailEnd/>
          </a:ln>
        </p:spPr>
      </p:pic>
      <p:pic>
        <p:nvPicPr>
          <p:cNvPr id="13" name="图片 12" descr="GravitationalWave_PlusPolarization.gif"/>
          <p:cNvPicPr>
            <a:picLocks noChangeAspect="1"/>
          </p:cNvPicPr>
          <p:nvPr/>
        </p:nvPicPr>
        <p:blipFill>
          <a:blip r:embed="rId4"/>
          <a:stretch>
            <a:fillRect/>
          </a:stretch>
        </p:blipFill>
        <p:spPr>
          <a:xfrm>
            <a:off x="760437" y="1714488"/>
            <a:ext cx="1668423" cy="1714511"/>
          </a:xfrm>
          <a:prstGeom prst="rect">
            <a:avLst/>
          </a:prstGeom>
        </p:spPr>
      </p:pic>
      <p:sp>
        <p:nvSpPr>
          <p:cNvPr id="14" name="矩形 13"/>
          <p:cNvSpPr/>
          <p:nvPr/>
        </p:nvSpPr>
        <p:spPr>
          <a:xfrm>
            <a:off x="521316" y="3714752"/>
            <a:ext cx="2264734" cy="2862322"/>
          </a:xfrm>
          <a:prstGeom prst="rect">
            <a:avLst/>
          </a:prstGeom>
        </p:spPr>
        <p:txBody>
          <a:bodyPr wrap="square">
            <a:spAutoFit/>
          </a:bodyPr>
          <a:lstStyle/>
          <a:p>
            <a:r>
              <a:rPr lang="en-US" altLang="zh-CN" sz="2000" dirty="0" smtClean="0">
                <a:solidFill>
                  <a:srgbClr val="0000FF"/>
                </a:solidFill>
                <a:latin typeface="微软雅黑" pitchFamily="34" charset="-122"/>
                <a:ea typeface="微软雅黑" pitchFamily="34" charset="-122"/>
              </a:rPr>
              <a:t>Two polarizations:</a:t>
            </a:r>
          </a:p>
          <a:p>
            <a:endParaRPr lang="en-US" altLang="zh-CN" sz="2000" dirty="0" smtClean="0">
              <a:latin typeface="微软雅黑" pitchFamily="34" charset="-122"/>
              <a:ea typeface="微软雅黑" pitchFamily="34" charset="-122"/>
            </a:endParaRPr>
          </a:p>
          <a:p>
            <a:r>
              <a:rPr lang="en-US" altLang="zh-CN" sz="2000" dirty="0" smtClean="0">
                <a:solidFill>
                  <a:srgbClr val="FF0000"/>
                </a:solidFill>
                <a:latin typeface="微软雅黑" pitchFamily="34" charset="-122"/>
                <a:ea typeface="微软雅黑" pitchFamily="34" charset="-122"/>
              </a:rPr>
              <a:t>Shortening in one direction, enlarging in perpendicular  direction, and vice versa.</a:t>
            </a:r>
            <a:endParaRPr lang="zh-CN" altLang="en-US" sz="2000" dirty="0">
              <a:solidFill>
                <a:srgbClr val="FF0000"/>
              </a:solidFill>
              <a:latin typeface="微软雅黑" pitchFamily="34" charset="-122"/>
              <a:ea typeface="微软雅黑" pitchFamily="34" charset="-122"/>
            </a:endParaRPr>
          </a:p>
        </p:txBody>
      </p:sp>
      <p:sp>
        <p:nvSpPr>
          <p:cNvPr id="15" name="矩形 14"/>
          <p:cNvSpPr/>
          <p:nvPr/>
        </p:nvSpPr>
        <p:spPr>
          <a:xfrm>
            <a:off x="3358990" y="3714752"/>
            <a:ext cx="2598187" cy="2554545"/>
          </a:xfrm>
          <a:prstGeom prst="rect">
            <a:avLst/>
          </a:prstGeom>
        </p:spPr>
        <p:txBody>
          <a:bodyPr wrap="square">
            <a:spAutoFit/>
          </a:bodyPr>
          <a:lstStyle/>
          <a:p>
            <a:r>
              <a:rPr lang="en-US" altLang="zh-CN" sz="2000" dirty="0" smtClean="0">
                <a:solidFill>
                  <a:srgbClr val="0000FF"/>
                </a:solidFill>
                <a:latin typeface="微软雅黑" pitchFamily="34" charset="-122"/>
                <a:ea typeface="微软雅黑" pitchFamily="34" charset="-122"/>
              </a:rPr>
              <a:t>Michelson’s interferometer:</a:t>
            </a:r>
            <a:endParaRPr lang="en-US" altLang="zh-CN" sz="2000" dirty="0" smtClean="0">
              <a:latin typeface="微软雅黑" pitchFamily="34" charset="-122"/>
              <a:ea typeface="微软雅黑" pitchFamily="34" charset="-122"/>
            </a:endParaRPr>
          </a:p>
          <a:p>
            <a:endParaRPr lang="en-US" altLang="zh-CN" sz="2000" dirty="0" smtClean="0">
              <a:latin typeface="微软雅黑" pitchFamily="34" charset="-122"/>
              <a:ea typeface="微软雅黑" pitchFamily="34" charset="-122"/>
            </a:endParaRPr>
          </a:p>
          <a:p>
            <a:r>
              <a:rPr lang="en-US" altLang="zh-CN" sz="2000" dirty="0" smtClean="0">
                <a:solidFill>
                  <a:srgbClr val="FF0000"/>
                </a:solidFill>
                <a:latin typeface="微软雅黑" pitchFamily="34" charset="-122"/>
                <a:ea typeface="微软雅黑" pitchFamily="34" charset="-122"/>
              </a:rPr>
              <a:t>Detecting OPL difference between two perpendicular arms.</a:t>
            </a:r>
            <a:endParaRPr lang="en-US" altLang="zh-CN" sz="2000" dirty="0">
              <a:solidFill>
                <a:srgbClr val="FF0000"/>
              </a:solidFill>
              <a:latin typeface="微软雅黑" pitchFamily="34" charset="-122"/>
              <a:ea typeface="微软雅黑" pitchFamily="34" charset="-122"/>
            </a:endParaRPr>
          </a:p>
        </p:txBody>
      </p:sp>
      <p:sp>
        <p:nvSpPr>
          <p:cNvPr id="16" name="矩形 15"/>
          <p:cNvSpPr/>
          <p:nvPr/>
        </p:nvSpPr>
        <p:spPr>
          <a:xfrm>
            <a:off x="6357950" y="3714752"/>
            <a:ext cx="2431568" cy="2246769"/>
          </a:xfrm>
          <a:prstGeom prst="rect">
            <a:avLst/>
          </a:prstGeom>
        </p:spPr>
        <p:txBody>
          <a:bodyPr wrap="square">
            <a:spAutoFit/>
          </a:bodyPr>
          <a:lstStyle/>
          <a:p>
            <a:r>
              <a:rPr lang="en-US" altLang="zh-CN" sz="2000" dirty="0" smtClean="0">
                <a:solidFill>
                  <a:srgbClr val="0000FF"/>
                </a:solidFill>
                <a:latin typeface="微软雅黑" pitchFamily="34" charset="-122"/>
                <a:ea typeface="微软雅黑" pitchFamily="34" charset="-122"/>
              </a:rPr>
              <a:t>Space GW antenna:</a:t>
            </a:r>
          </a:p>
          <a:p>
            <a:endParaRPr lang="en-US" altLang="zh-CN" sz="2000" dirty="0">
              <a:latin typeface="微软雅黑" pitchFamily="34" charset="-122"/>
              <a:ea typeface="微软雅黑" pitchFamily="34" charset="-122"/>
            </a:endParaRPr>
          </a:p>
          <a:p>
            <a:r>
              <a:rPr lang="en-US" altLang="zh-CN" sz="2000" dirty="0" smtClean="0">
                <a:solidFill>
                  <a:srgbClr val="FF0000"/>
                </a:solidFill>
                <a:latin typeface="微软雅黑" pitchFamily="34" charset="-122"/>
                <a:ea typeface="微软雅黑" pitchFamily="34" charset="-122"/>
              </a:rPr>
              <a:t>Detecting OPL difference between two adjacent arms.</a:t>
            </a:r>
            <a:endParaRPr lang="zh-CN" altLang="en-US" sz="2000" dirty="0">
              <a:solidFill>
                <a:srgbClr val="FF0000"/>
              </a:solidFill>
              <a:latin typeface="微软雅黑" pitchFamily="34" charset="-122"/>
              <a:ea typeface="微软雅黑" pitchFamily="34" charset="-122"/>
            </a:endParaRPr>
          </a:p>
        </p:txBody>
      </p:sp>
      <p:sp>
        <p:nvSpPr>
          <p:cNvPr id="17" name="燕尾形 16"/>
          <p:cNvSpPr/>
          <p:nvPr/>
        </p:nvSpPr>
        <p:spPr bwMode="auto">
          <a:xfrm>
            <a:off x="2876117" y="3643314"/>
            <a:ext cx="404037" cy="350874"/>
          </a:xfrm>
          <a:prstGeom prst="chevron">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Times New Roman" pitchFamily="18" charset="0"/>
              <a:ea typeface="仿宋_GB2312" pitchFamily="49" charset="-122"/>
            </a:endParaRPr>
          </a:p>
        </p:txBody>
      </p:sp>
      <p:sp>
        <p:nvSpPr>
          <p:cNvPr id="18" name="燕尾形 17"/>
          <p:cNvSpPr/>
          <p:nvPr/>
        </p:nvSpPr>
        <p:spPr bwMode="auto">
          <a:xfrm>
            <a:off x="5876513" y="3643314"/>
            <a:ext cx="404037" cy="350874"/>
          </a:xfrm>
          <a:prstGeom prst="chevron">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Times New Roman" pitchFamily="18" charset="0"/>
              <a:ea typeface="仿宋_GB2312" pitchFamily="49" charset="-122"/>
            </a:endParaRPr>
          </a:p>
        </p:txBody>
      </p:sp>
      <p:pic>
        <p:nvPicPr>
          <p:cNvPr id="19" name="图片 18"/>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00760" y="928670"/>
            <a:ext cx="3095834" cy="3095834"/>
          </a:xfrm>
          <a:prstGeom prst="rect">
            <a:avLst/>
          </a:prstGeom>
        </p:spPr>
      </p:pic>
    </p:spTree>
    <p:extLst>
      <p:ext uri="{BB962C8B-B14F-4D97-AF65-F5344CB8AC3E}">
        <p14:creationId xmlns="" xmlns:p14="http://schemas.microsoft.com/office/powerpoint/2010/main" val="35210735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a:srcRect/>
          <a:stretch>
            <a:fillRect/>
          </a:stretch>
        </p:blipFill>
        <p:spPr bwMode="auto">
          <a:xfrm>
            <a:off x="56315" y="1714488"/>
            <a:ext cx="4229933" cy="2160000"/>
          </a:xfrm>
          <a:prstGeom prst="rect">
            <a:avLst/>
          </a:prstGeom>
          <a:noFill/>
          <a:ln w="9525">
            <a:noFill/>
            <a:miter lim="800000"/>
            <a:headEnd/>
            <a:tailEnd/>
          </a:ln>
          <a:effectLst/>
        </p:spPr>
      </p:pic>
      <p:sp>
        <p:nvSpPr>
          <p:cNvPr id="27" name="矩形 26"/>
          <p:cNvSpPr/>
          <p:nvPr/>
        </p:nvSpPr>
        <p:spPr>
          <a:xfrm>
            <a:off x="357158" y="1214422"/>
            <a:ext cx="1981633"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ea"/>
                <a:ea typeface="+mn-ea"/>
              </a:rPr>
              <a:t> </a:t>
            </a:r>
            <a:r>
              <a:rPr kumimoji="1" lang="en-US" altLang="zh-CN" dirty="0" smtClean="0">
                <a:solidFill>
                  <a:srgbClr val="0000FF"/>
                </a:solidFill>
                <a:latin typeface="+mn-lt"/>
                <a:ea typeface="+mn-ea"/>
              </a:rPr>
              <a:t>eLISA/NGO</a:t>
            </a:r>
            <a:endParaRPr kumimoji="1" lang="en-US" altLang="zh-CN" dirty="0">
              <a:solidFill>
                <a:srgbClr val="0000FF"/>
              </a:solidFill>
              <a:latin typeface="+mn-lt"/>
              <a:ea typeface="+mn-ea"/>
            </a:endParaRPr>
          </a:p>
        </p:txBody>
      </p:sp>
      <p:pic>
        <p:nvPicPr>
          <p:cNvPr id="28" name="图片 27" descr="omega.png"/>
          <p:cNvPicPr>
            <a:picLocks noChangeAspect="1"/>
          </p:cNvPicPr>
          <p:nvPr/>
        </p:nvPicPr>
        <p:blipFill>
          <a:blip r:embed="rId4"/>
          <a:stretch>
            <a:fillRect/>
          </a:stretch>
        </p:blipFill>
        <p:spPr>
          <a:xfrm>
            <a:off x="1071538" y="4429132"/>
            <a:ext cx="3409876" cy="2143140"/>
          </a:xfrm>
          <a:prstGeom prst="rect">
            <a:avLst/>
          </a:prstGeom>
        </p:spPr>
      </p:pic>
      <p:sp>
        <p:nvSpPr>
          <p:cNvPr id="29" name="矩形 28"/>
          <p:cNvSpPr/>
          <p:nvPr/>
        </p:nvSpPr>
        <p:spPr>
          <a:xfrm>
            <a:off x="71406" y="4786322"/>
            <a:ext cx="1380506"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lt"/>
                <a:ea typeface="+mn-ea"/>
              </a:rPr>
              <a:t>OMEGA</a:t>
            </a:r>
            <a:endParaRPr kumimoji="1" lang="en-US" altLang="zh-CN" dirty="0">
              <a:solidFill>
                <a:srgbClr val="0000FF"/>
              </a:solidFill>
              <a:latin typeface="+mn-lt"/>
              <a:ea typeface="+mn-ea"/>
            </a:endParaRPr>
          </a:p>
        </p:txBody>
      </p:sp>
      <p:sp>
        <p:nvSpPr>
          <p:cNvPr id="35" name="矩形 34"/>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5"/>
          <a:srcRect/>
          <a:stretch>
            <a:fillRect/>
          </a:stretch>
        </p:blipFill>
        <p:spPr bwMode="auto">
          <a:xfrm>
            <a:off x="6000760" y="4500570"/>
            <a:ext cx="2691952" cy="2200271"/>
          </a:xfrm>
          <a:prstGeom prst="rect">
            <a:avLst/>
          </a:prstGeom>
          <a:noFill/>
          <a:ln w="9525">
            <a:noFill/>
            <a:miter lim="800000"/>
            <a:headEnd/>
            <a:tailEnd/>
          </a:ln>
          <a:effectLst/>
        </p:spPr>
      </p:pic>
      <p:cxnSp>
        <p:nvCxnSpPr>
          <p:cNvPr id="31" name="直接连接符 30"/>
          <p:cNvCxnSpPr/>
          <p:nvPr/>
        </p:nvCxnSpPr>
        <p:spPr>
          <a:xfrm>
            <a:off x="0" y="4286256"/>
            <a:ext cx="9144000" cy="158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4572000" y="4429132"/>
            <a:ext cx="1963999"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lt"/>
                <a:ea typeface="+mn-ea"/>
              </a:rPr>
              <a:t>LAGRANGE</a:t>
            </a:r>
            <a:endParaRPr kumimoji="1" lang="en-US" altLang="zh-CN" dirty="0">
              <a:solidFill>
                <a:srgbClr val="0000FF"/>
              </a:solidFill>
              <a:latin typeface="+mn-lt"/>
              <a:ea typeface="+mn-ea"/>
            </a:endParaRPr>
          </a:p>
        </p:txBody>
      </p:sp>
      <p:sp>
        <p:nvSpPr>
          <p:cNvPr id="3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Space GW mission concepts</a:t>
            </a:r>
            <a:endParaRPr lang="en-US" altLang="zh-CN" sz="3600" dirty="0">
              <a:solidFill>
                <a:srgbClr val="FFFF00"/>
              </a:solidFill>
              <a:latin typeface="微软雅黑" pitchFamily="34" charset="-122"/>
              <a:ea typeface="微软雅黑" pitchFamily="34" charset="-122"/>
            </a:endParaRPr>
          </a:p>
        </p:txBody>
      </p:sp>
      <p:sp>
        <p:nvSpPr>
          <p:cNvPr id="33" name="Text Box 6"/>
          <p:cNvSpPr txBox="1">
            <a:spLocks noChangeArrowheads="1"/>
          </p:cNvSpPr>
          <p:nvPr/>
        </p:nvSpPr>
        <p:spPr bwMode="auto">
          <a:xfrm>
            <a:off x="71406" y="3714752"/>
            <a:ext cx="2857520" cy="1107996"/>
          </a:xfrm>
          <a:prstGeom prst="rect">
            <a:avLst/>
          </a:prstGeom>
          <a:noFill/>
          <a:ln w="9525">
            <a:noFill/>
            <a:miter lim="800000"/>
            <a:headEnd/>
            <a:tailEnd/>
          </a:ln>
          <a:effectLst/>
        </p:spPr>
        <p:txBody>
          <a:bodyPr wrap="square">
            <a:spAutoFit/>
          </a:bodyPr>
          <a:lstStyle/>
          <a:p>
            <a:pPr marL="342900" indent="-342900">
              <a:lnSpc>
                <a:spcPct val="150000"/>
              </a:lnSpc>
            </a:pPr>
            <a:r>
              <a:rPr lang="en-US" altLang="zh-CN" sz="2200" dirty="0" smtClean="0">
                <a:solidFill>
                  <a:schemeClr val="tx1"/>
                </a:solidFill>
                <a:latin typeface="微软雅黑" pitchFamily="34" charset="-122"/>
                <a:ea typeface="微软雅黑" pitchFamily="34" charset="-122"/>
              </a:rPr>
              <a:t>Solar orbit</a:t>
            </a:r>
          </a:p>
          <a:p>
            <a:pPr marL="342900" indent="-342900">
              <a:lnSpc>
                <a:spcPct val="150000"/>
              </a:lnSpc>
            </a:pPr>
            <a:r>
              <a:rPr lang="en-US" altLang="zh-CN" sz="2200" dirty="0" smtClean="0">
                <a:solidFill>
                  <a:schemeClr val="tx1"/>
                </a:solidFill>
                <a:latin typeface="微软雅黑" pitchFamily="34" charset="-122"/>
                <a:ea typeface="微软雅黑" pitchFamily="34" charset="-122"/>
              </a:rPr>
              <a:t>Geocentric orbit</a:t>
            </a:r>
            <a:endParaRPr lang="en-US" altLang="zh-CN" sz="2200" baseline="30000" dirty="0">
              <a:solidFill>
                <a:schemeClr val="tx1"/>
              </a:solidFill>
              <a:latin typeface="微软雅黑" pitchFamily="34" charset="-122"/>
              <a:ea typeface="微软雅黑" pitchFamily="34" charset="-122"/>
            </a:endParaRPr>
          </a:p>
        </p:txBody>
      </p:sp>
      <p:pic>
        <p:nvPicPr>
          <p:cNvPr id="30" name="图片 29"/>
          <p:cNvPicPr/>
          <p:nvPr/>
        </p:nvPicPr>
        <p:blipFill>
          <a:blip r:embed="rId6"/>
          <a:srcRect/>
          <a:stretch>
            <a:fillRect/>
          </a:stretch>
        </p:blipFill>
        <p:spPr bwMode="auto">
          <a:xfrm>
            <a:off x="4900555" y="1480504"/>
            <a:ext cx="4029163" cy="2520000"/>
          </a:xfrm>
          <a:prstGeom prst="rect">
            <a:avLst/>
          </a:prstGeom>
          <a:noFill/>
          <a:ln w="9525">
            <a:noFill/>
            <a:miter lim="800000"/>
            <a:headEnd/>
            <a:tailEnd/>
          </a:ln>
        </p:spPr>
      </p:pic>
      <p:sp>
        <p:nvSpPr>
          <p:cNvPr id="34" name="矩形 33"/>
          <p:cNvSpPr/>
          <p:nvPr/>
        </p:nvSpPr>
        <p:spPr>
          <a:xfrm>
            <a:off x="4429124" y="1109947"/>
            <a:ext cx="2273379" cy="461665"/>
          </a:xfrm>
          <a:prstGeom prst="rect">
            <a:avLst/>
          </a:prstGeom>
        </p:spPr>
        <p:txBody>
          <a:bodyPr wrap="none">
            <a:spAutoFit/>
          </a:bodyPr>
          <a:lstStyle/>
          <a:p>
            <a:pPr eaLnBrk="1" hangingPunct="1">
              <a:buClr>
                <a:srgbClr val="FF0000"/>
              </a:buClr>
            </a:pPr>
            <a:r>
              <a:rPr kumimoji="1" lang="en-US" altLang="zh-CN" dirty="0" smtClean="0">
                <a:solidFill>
                  <a:srgbClr val="FFFF00"/>
                </a:solidFill>
                <a:latin typeface="+mn-ea"/>
                <a:ea typeface="+mn-ea"/>
              </a:rPr>
              <a:t> </a:t>
            </a:r>
            <a:r>
              <a:rPr kumimoji="1" lang="en-US" altLang="zh-CN" dirty="0" smtClean="0">
                <a:solidFill>
                  <a:srgbClr val="0000FF"/>
                </a:solidFill>
                <a:latin typeface="+mn-lt"/>
                <a:ea typeface="+mn-ea"/>
              </a:rPr>
              <a:t>ASTROD-GW</a:t>
            </a:r>
            <a:endParaRPr kumimoji="1" lang="en-US" altLang="zh-CN" dirty="0">
              <a:solidFill>
                <a:srgbClr val="0000FF"/>
              </a:solidFill>
              <a:latin typeface="+mn-lt"/>
              <a:ea typeface="+mn-ea"/>
            </a:endParaRPr>
          </a:p>
        </p:txBody>
      </p:sp>
      <p:sp>
        <p:nvSpPr>
          <p:cNvPr id="37" name="椭圆 36"/>
          <p:cNvSpPr/>
          <p:nvPr/>
        </p:nvSpPr>
        <p:spPr>
          <a:xfrm>
            <a:off x="6572264" y="2643182"/>
            <a:ext cx="214314" cy="214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143108" y="2643182"/>
            <a:ext cx="214314" cy="214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实验室模板_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实验室模板">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实验室模板_白</Template>
  <TotalTime>27800</TotalTime>
  <Words>1692</Words>
  <Application>Microsoft Office PowerPoint</Application>
  <PresentationFormat>全屏显示(4:3)</PresentationFormat>
  <Paragraphs>319</Paragraphs>
  <Slides>30</Slides>
  <Notes>29</Notes>
  <HiddenSlides>0</HiddenSlides>
  <MMClips>1</MMClips>
  <ScaleCrop>false</ScaleCrop>
  <HeadingPairs>
    <vt:vector size="8" baseType="variant">
      <vt:variant>
        <vt:lpstr>主题</vt:lpstr>
      </vt:variant>
      <vt:variant>
        <vt:i4>1</vt:i4>
      </vt:variant>
      <vt:variant>
        <vt:lpstr>嵌入 OLE 服务器</vt:lpstr>
      </vt:variant>
      <vt:variant>
        <vt:i4>1</vt:i4>
      </vt:variant>
      <vt:variant>
        <vt:lpstr>幻灯片标题</vt:lpstr>
      </vt:variant>
      <vt:variant>
        <vt:i4>30</vt:i4>
      </vt:variant>
      <vt:variant>
        <vt:lpstr>自定义放映</vt:lpstr>
      </vt:variant>
      <vt:variant>
        <vt:i4>5</vt:i4>
      </vt:variant>
    </vt:vector>
  </HeadingPairs>
  <TitlesOfParts>
    <vt:vector size="37" baseType="lpstr">
      <vt:lpstr>实验室模板_白</vt:lpstr>
      <vt:lpstr>Equation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自定义放映 1</vt:lpstr>
      <vt:lpstr>自定义放映 2</vt:lpstr>
      <vt:lpstr>自定义放映 3</vt:lpstr>
      <vt:lpstr>自定义放映 4</vt:lpstr>
      <vt:lpstr>自定义放映 5</vt:lpstr>
    </vt:vector>
  </TitlesOfParts>
  <Company>CGE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2010CB832800 中期评审报告</dc:title>
  <dc:creator>TLC</dc:creator>
  <cp:lastModifiedBy>Hsien-Chi Yeh</cp:lastModifiedBy>
  <cp:revision>3315</cp:revision>
  <dcterms:created xsi:type="dcterms:W3CDTF">2011-01-05T13:24:06Z</dcterms:created>
  <dcterms:modified xsi:type="dcterms:W3CDTF">2016-12-29T17:46:34Z</dcterms:modified>
</cp:coreProperties>
</file>